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12"/>
  </p:notesMasterIdLst>
  <p:sldIdLst>
    <p:sldId id="256" r:id="rId2"/>
    <p:sldId id="290" r:id="rId3"/>
    <p:sldId id="328" r:id="rId4"/>
    <p:sldId id="329" r:id="rId5"/>
    <p:sldId id="331" r:id="rId6"/>
    <p:sldId id="330" r:id="rId7"/>
    <p:sldId id="332" r:id="rId8"/>
    <p:sldId id="324" r:id="rId9"/>
    <p:sldId id="333" r:id="rId10"/>
    <p:sldId id="327" r:id="rId11"/>
  </p:sldIdLst>
  <p:sldSz cx="9906000" cy="6858000" type="A4"/>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5FF"/>
    <a:srgbClr val="0033CC"/>
    <a:srgbClr val="FFCCCC"/>
    <a:srgbClr val="FFFFCC"/>
    <a:srgbClr val="1660A1"/>
    <a:srgbClr val="99CCFF"/>
    <a:srgbClr val="FF9999"/>
    <a:srgbClr val="CFDCE7"/>
    <a:srgbClr val="8DABC5"/>
    <a:srgbClr val="002D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582" autoAdjust="0"/>
  </p:normalViewPr>
  <p:slideViewPr>
    <p:cSldViewPr snapToGrid="0">
      <p:cViewPr varScale="1">
        <p:scale>
          <a:sx n="114" d="100"/>
          <a:sy n="114" d="100"/>
        </p:scale>
        <p:origin x="1116"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8"/>
            <a:ext cx="2984871" cy="501015"/>
          </a:xfrm>
          <a:prstGeom prst="rect">
            <a:avLst/>
          </a:prstGeom>
        </p:spPr>
        <p:txBody>
          <a:bodyPr vert="horz" lIns="92278" tIns="46139" rIns="92278" bIns="46139"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901705" y="8"/>
            <a:ext cx="2984871" cy="501015"/>
          </a:xfrm>
          <a:prstGeom prst="rect">
            <a:avLst/>
          </a:prstGeom>
        </p:spPr>
        <p:txBody>
          <a:bodyPr vert="horz" lIns="92278" tIns="46139" rIns="92278" bIns="46139" rtlCol="0"/>
          <a:lstStyle>
            <a:lvl1pPr algn="r">
              <a:defRPr sz="1200"/>
            </a:lvl1pPr>
          </a:lstStyle>
          <a:p>
            <a:fld id="{6BF8DE72-F6A6-4FE1-AFF3-B3E9965A1279}" type="datetimeFigureOut">
              <a:rPr kumimoji="1" lang="ja-JP" altLang="en-US" smtClean="0"/>
              <a:t>2020/4/8</a:t>
            </a:fld>
            <a:endParaRPr kumimoji="1" lang="ja-JP" altLang="en-US" dirty="0"/>
          </a:p>
        </p:txBody>
      </p:sp>
      <p:sp>
        <p:nvSpPr>
          <p:cNvPr id="4" name="スライド イメージ プレースホルダ 3"/>
          <p:cNvSpPr>
            <a:spLocks noGrp="1" noRot="1" noChangeAspect="1"/>
          </p:cNvSpPr>
          <p:nvPr>
            <p:ph type="sldImg" idx="2"/>
          </p:nvPr>
        </p:nvSpPr>
        <p:spPr>
          <a:xfrm>
            <a:off x="731838" y="752475"/>
            <a:ext cx="5424487" cy="3756025"/>
          </a:xfrm>
          <a:prstGeom prst="rect">
            <a:avLst/>
          </a:prstGeom>
          <a:noFill/>
          <a:ln w="12700">
            <a:solidFill>
              <a:prstClr val="black"/>
            </a:solidFill>
          </a:ln>
        </p:spPr>
        <p:txBody>
          <a:bodyPr vert="horz" lIns="92278" tIns="46139" rIns="92278" bIns="46139" rtlCol="0" anchor="ctr"/>
          <a:lstStyle/>
          <a:p>
            <a:endParaRPr lang="ja-JP" altLang="en-US" dirty="0"/>
          </a:p>
        </p:txBody>
      </p:sp>
      <p:sp>
        <p:nvSpPr>
          <p:cNvPr id="5" name="ノート プレースホルダ 4"/>
          <p:cNvSpPr>
            <a:spLocks noGrp="1"/>
          </p:cNvSpPr>
          <p:nvPr>
            <p:ph type="body" sz="quarter" idx="3"/>
          </p:nvPr>
        </p:nvSpPr>
        <p:spPr>
          <a:xfrm>
            <a:off x="688817" y="4759644"/>
            <a:ext cx="5510530" cy="4509135"/>
          </a:xfrm>
          <a:prstGeom prst="rect">
            <a:avLst/>
          </a:prstGeom>
        </p:spPr>
        <p:txBody>
          <a:bodyPr vert="horz" lIns="92278" tIns="46139" rIns="92278" bIns="46139"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5" y="9517556"/>
            <a:ext cx="2984871" cy="501015"/>
          </a:xfrm>
          <a:prstGeom prst="rect">
            <a:avLst/>
          </a:prstGeom>
        </p:spPr>
        <p:txBody>
          <a:bodyPr vert="horz" lIns="92278" tIns="46139" rIns="92278" bIns="46139"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901705" y="9517556"/>
            <a:ext cx="2984871" cy="501015"/>
          </a:xfrm>
          <a:prstGeom prst="rect">
            <a:avLst/>
          </a:prstGeom>
        </p:spPr>
        <p:txBody>
          <a:bodyPr vert="horz" lIns="92278" tIns="46139" rIns="92278" bIns="46139" rtlCol="0" anchor="b"/>
          <a:lstStyle>
            <a:lvl1pPr algn="r">
              <a:defRPr sz="1200"/>
            </a:lvl1pPr>
          </a:lstStyle>
          <a:p>
            <a:fld id="{6E86861B-9C60-4711-B71D-5674C39CCB35}" type="slidenum">
              <a:rPr kumimoji="1" lang="ja-JP" altLang="en-US" smtClean="0"/>
              <a:t>‹#›</a:t>
            </a:fld>
            <a:endParaRPr kumimoji="1" lang="ja-JP" altLang="en-US" dirty="0"/>
          </a:p>
        </p:txBody>
      </p:sp>
    </p:spTree>
    <p:extLst>
      <p:ext uri="{BB962C8B-B14F-4D97-AF65-F5344CB8AC3E}">
        <p14:creationId xmlns:p14="http://schemas.microsoft.com/office/powerpoint/2010/main" val="32570089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31838" y="752475"/>
            <a:ext cx="5424487" cy="375602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E86861B-9C60-4711-B71D-5674C39CCB35}" type="slidenum">
              <a:rPr kumimoji="1" lang="ja-JP" altLang="en-US" smtClean="0"/>
              <a:t>1</a:t>
            </a:fld>
            <a:endParaRPr kumimoji="1" lang="ja-JP" altLang="en-US" dirty="0"/>
          </a:p>
        </p:txBody>
      </p:sp>
    </p:spTree>
    <p:extLst>
      <p:ext uri="{BB962C8B-B14F-4D97-AF65-F5344CB8AC3E}">
        <p14:creationId xmlns:p14="http://schemas.microsoft.com/office/powerpoint/2010/main" val="3350598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62700"/>
            <a:ext cx="9906000" cy="495300"/>
          </a:xfrm>
          <a:prstGeom prst="rect">
            <a:avLst/>
          </a:prstGeom>
        </p:spPr>
      </p:pic>
      <p:sp>
        <p:nvSpPr>
          <p:cNvPr id="2" name="Title 1"/>
          <p:cNvSpPr>
            <a:spLocks noGrp="1"/>
          </p:cNvSpPr>
          <p:nvPr>
            <p:ph type="ctrTitle"/>
          </p:nvPr>
        </p:nvSpPr>
        <p:spPr>
          <a:xfrm>
            <a:off x="891540" y="758952"/>
            <a:ext cx="817245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93791" y="4455621"/>
            <a:ext cx="817245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91542" y="6372697"/>
            <a:ext cx="2008720" cy="365125"/>
          </a:xfrm>
        </p:spPr>
        <p:txBody>
          <a:bodyPr/>
          <a:lstStyle/>
          <a:p>
            <a:fld id="{96DFF08F-DC6B-4601-B491-B0F83F6DD2DA}" type="datetimeFigureOut">
              <a:rPr lang="en-US" smtClean="0"/>
              <a:pPr/>
              <a:t>4/8/2020</a:t>
            </a:fld>
            <a:endParaRPr lang="en-US" dirty="0"/>
          </a:p>
        </p:txBody>
      </p:sp>
      <p:sp>
        <p:nvSpPr>
          <p:cNvPr id="5" name="Footer Placeholder 4"/>
          <p:cNvSpPr>
            <a:spLocks noGrp="1"/>
          </p:cNvSpPr>
          <p:nvPr>
            <p:ph type="ftr" sz="quarter" idx="11"/>
          </p:nvPr>
        </p:nvSpPr>
        <p:spPr>
          <a:xfrm>
            <a:off x="2995026" y="6372697"/>
            <a:ext cx="3918528" cy="365125"/>
          </a:xfrm>
        </p:spPr>
        <p:txBody>
          <a:bodyPr/>
          <a:lstStyle/>
          <a:p>
            <a:endParaRPr lang="en-US" dirty="0"/>
          </a:p>
        </p:txBody>
      </p:sp>
      <p:sp>
        <p:nvSpPr>
          <p:cNvPr id="6" name="Slide Number Placeholder 5"/>
          <p:cNvSpPr>
            <a:spLocks noGrp="1"/>
          </p:cNvSpPr>
          <p:nvPr>
            <p:ph type="sldNum" sz="quarter" idx="12"/>
          </p:nvPr>
        </p:nvSpPr>
        <p:spPr>
          <a:xfrm>
            <a:off x="8044123" y="6372697"/>
            <a:ext cx="1066021" cy="365125"/>
          </a:xfrm>
        </p:spPr>
        <p:txBody>
          <a:bodyPr/>
          <a:lstStyle/>
          <a:p>
            <a:fld id="{1362F500-D807-4F86-B166-BF8A5EBA9C38}" type="slidenum">
              <a:rPr kumimoji="1" lang="ja-JP" altLang="en-US" smtClean="0"/>
              <a:t>‹#›</a:t>
            </a:fld>
            <a:endParaRPr kumimoji="1" lang="ja-JP" altLang="en-US" dirty="0"/>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68056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1542" y="6372697"/>
            <a:ext cx="2008720" cy="365125"/>
          </a:xfrm>
        </p:spPr>
        <p:txBody>
          <a:bodyPr/>
          <a:lstStyle/>
          <a:p>
            <a:fld id="{96DFF08F-DC6B-4601-B491-B0F83F6DD2DA}" type="datetimeFigureOut">
              <a:rPr lang="en-US" smtClean="0"/>
              <a:pPr/>
              <a:t>4/8/2020</a:t>
            </a:fld>
            <a:endParaRPr lang="en-US" dirty="0"/>
          </a:p>
        </p:txBody>
      </p:sp>
      <p:sp>
        <p:nvSpPr>
          <p:cNvPr id="5" name="Footer Placeholder 4"/>
          <p:cNvSpPr>
            <a:spLocks noGrp="1"/>
          </p:cNvSpPr>
          <p:nvPr>
            <p:ph type="ftr" sz="quarter" idx="11"/>
          </p:nvPr>
        </p:nvSpPr>
        <p:spPr>
          <a:xfrm>
            <a:off x="2995026" y="6372697"/>
            <a:ext cx="3918528" cy="365125"/>
          </a:xfrm>
        </p:spPr>
        <p:txBody>
          <a:bodyPr/>
          <a:lstStyle/>
          <a:p>
            <a:endParaRPr lang="en-US" dirty="0"/>
          </a:p>
        </p:txBody>
      </p:sp>
      <p:sp>
        <p:nvSpPr>
          <p:cNvPr id="6" name="Slide Number Placeholder 5"/>
          <p:cNvSpPr>
            <a:spLocks noGrp="1"/>
          </p:cNvSpPr>
          <p:nvPr>
            <p:ph type="sldNum" sz="quarter" idx="12"/>
          </p:nvPr>
        </p:nvSpPr>
        <p:spPr>
          <a:xfrm>
            <a:off x="8044123" y="6372697"/>
            <a:ext cx="1066021" cy="365125"/>
          </a:xfrm>
        </p:spPr>
        <p:txBody>
          <a:bodyPr/>
          <a:lstStyle/>
          <a:p>
            <a:fld id="{1362F500-D807-4F86-B166-BF8A5EBA9C38}" type="slidenum">
              <a:rPr kumimoji="1" lang="ja-JP" altLang="en-US" smtClean="0"/>
              <a:t>‹#›</a:t>
            </a:fld>
            <a:endParaRPr kumimoji="1" lang="ja-JP" altLang="en-US" dirty="0"/>
          </a:p>
        </p:txBody>
      </p:sp>
    </p:spTree>
    <p:extLst>
      <p:ext uri="{BB962C8B-B14F-4D97-AF65-F5344CB8AC3E}">
        <p14:creationId xmlns:p14="http://schemas.microsoft.com/office/powerpoint/2010/main" val="307601606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61790"/>
            <a:ext cx="9906000" cy="495300"/>
          </a:xfrm>
          <a:prstGeom prst="rect">
            <a:avLst/>
          </a:prstGeom>
        </p:spPr>
      </p:pic>
      <p:sp>
        <p:nvSpPr>
          <p:cNvPr id="2" name="Vertical Title 1"/>
          <p:cNvSpPr>
            <a:spLocks noGrp="1"/>
          </p:cNvSpPr>
          <p:nvPr>
            <p:ph type="title" orient="vert"/>
          </p:nvPr>
        </p:nvSpPr>
        <p:spPr>
          <a:xfrm>
            <a:off x="7088982" y="414780"/>
            <a:ext cx="2135981"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414779"/>
            <a:ext cx="6284119"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1542" y="6372697"/>
            <a:ext cx="2008720" cy="365125"/>
          </a:xfrm>
        </p:spPr>
        <p:txBody>
          <a:bodyPr/>
          <a:lstStyle/>
          <a:p>
            <a:fld id="{96DFF08F-DC6B-4601-B491-B0F83F6DD2DA}" type="datetimeFigureOut">
              <a:rPr lang="en-US" smtClean="0"/>
              <a:pPr/>
              <a:t>4/8/2020</a:t>
            </a:fld>
            <a:endParaRPr lang="en-US" dirty="0"/>
          </a:p>
        </p:txBody>
      </p:sp>
      <p:sp>
        <p:nvSpPr>
          <p:cNvPr id="5" name="Footer Placeholder 4"/>
          <p:cNvSpPr>
            <a:spLocks noGrp="1"/>
          </p:cNvSpPr>
          <p:nvPr>
            <p:ph type="ftr" sz="quarter" idx="11"/>
          </p:nvPr>
        </p:nvSpPr>
        <p:spPr>
          <a:xfrm>
            <a:off x="2995026" y="6372697"/>
            <a:ext cx="3918528" cy="365125"/>
          </a:xfrm>
        </p:spPr>
        <p:txBody>
          <a:bodyPr/>
          <a:lstStyle/>
          <a:p>
            <a:endParaRPr lang="en-US" dirty="0"/>
          </a:p>
        </p:txBody>
      </p:sp>
      <p:sp>
        <p:nvSpPr>
          <p:cNvPr id="6" name="Slide Number Placeholder 5"/>
          <p:cNvSpPr>
            <a:spLocks noGrp="1"/>
          </p:cNvSpPr>
          <p:nvPr>
            <p:ph type="sldNum" sz="quarter" idx="12"/>
          </p:nvPr>
        </p:nvSpPr>
        <p:spPr>
          <a:xfrm>
            <a:off x="8044123" y="6372697"/>
            <a:ext cx="1066021" cy="365125"/>
          </a:xfrm>
        </p:spPr>
        <p:txBody>
          <a:bodyPr/>
          <a:lstStyle/>
          <a:p>
            <a:fld id="{1362F500-D807-4F86-B166-BF8A5EBA9C38}" type="slidenum">
              <a:rPr kumimoji="1" lang="ja-JP" altLang="en-US" smtClean="0"/>
              <a:t>‹#›</a:t>
            </a:fld>
            <a:endParaRPr kumimoji="1" lang="ja-JP" altLang="en-US" dirty="0"/>
          </a:p>
        </p:txBody>
      </p:sp>
    </p:spTree>
    <p:extLst>
      <p:ext uri="{BB962C8B-B14F-4D97-AF65-F5344CB8AC3E}">
        <p14:creationId xmlns:p14="http://schemas.microsoft.com/office/powerpoint/2010/main" val="420705621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3907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91540" y="286605"/>
            <a:ext cx="8172450" cy="1450757"/>
          </a:xfrm>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1542" y="6372697"/>
            <a:ext cx="2008720" cy="365125"/>
          </a:xfrm>
        </p:spPr>
        <p:txBody>
          <a:bodyPr/>
          <a:lstStyle/>
          <a:p>
            <a:fld id="{96DFF08F-DC6B-4601-B491-B0F83F6DD2DA}" type="datetimeFigureOut">
              <a:rPr lang="en-US" smtClean="0"/>
              <a:pPr/>
              <a:t>4/8/2020</a:t>
            </a:fld>
            <a:endParaRPr lang="en-US" dirty="0"/>
          </a:p>
        </p:txBody>
      </p:sp>
      <p:sp>
        <p:nvSpPr>
          <p:cNvPr id="5" name="Footer Placeholder 4"/>
          <p:cNvSpPr>
            <a:spLocks noGrp="1"/>
          </p:cNvSpPr>
          <p:nvPr>
            <p:ph type="ftr" sz="quarter" idx="11"/>
          </p:nvPr>
        </p:nvSpPr>
        <p:spPr>
          <a:xfrm>
            <a:off x="2995026" y="6372697"/>
            <a:ext cx="3918528" cy="365125"/>
          </a:xfrm>
        </p:spPr>
        <p:txBody>
          <a:bodyPr/>
          <a:lstStyle/>
          <a:p>
            <a:endParaRPr lang="en-US" dirty="0"/>
          </a:p>
        </p:txBody>
      </p:sp>
      <p:sp>
        <p:nvSpPr>
          <p:cNvPr id="6" name="Slide Number Placeholder 5"/>
          <p:cNvSpPr>
            <a:spLocks noGrp="1"/>
          </p:cNvSpPr>
          <p:nvPr>
            <p:ph type="sldNum" sz="quarter" idx="12"/>
          </p:nvPr>
        </p:nvSpPr>
        <p:spPr>
          <a:xfrm>
            <a:off x="8044123" y="6372697"/>
            <a:ext cx="1066021" cy="365125"/>
          </a:xfrm>
        </p:spPr>
        <p:txBody>
          <a:bodyPr/>
          <a:lstStyle/>
          <a:p>
            <a:fld id="{1362F500-D807-4F86-B166-BF8A5EBA9C38}" type="slidenum">
              <a:rPr kumimoji="1" lang="ja-JP" altLang="en-US" smtClean="0"/>
              <a:t>‹#›</a:t>
            </a:fld>
            <a:endParaRPr kumimoji="1" lang="ja-JP" altLang="en-US" dirty="0"/>
          </a:p>
        </p:txBody>
      </p:sp>
    </p:spTree>
    <p:extLst>
      <p:ext uri="{BB962C8B-B14F-4D97-AF65-F5344CB8AC3E}">
        <p14:creationId xmlns:p14="http://schemas.microsoft.com/office/powerpoint/2010/main" val="130098964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62F500-D807-4F86-B166-BF8A5EBA9C38}" type="slidenum">
              <a:rPr kumimoji="1" lang="ja-JP" altLang="en-US" smtClean="0"/>
              <a:t>‹#›</a:t>
            </a:fld>
            <a:endParaRPr kumimoji="1" lang="ja-JP" altLang="en-US" dirty="0"/>
          </a:p>
        </p:txBody>
      </p:sp>
    </p:spTree>
    <p:extLst>
      <p:ext uri="{BB962C8B-B14F-4D97-AF65-F5344CB8AC3E}">
        <p14:creationId xmlns:p14="http://schemas.microsoft.com/office/powerpoint/2010/main" val="268231104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62700"/>
            <a:ext cx="9906000" cy="495300"/>
          </a:xfrm>
          <a:prstGeom prst="rect">
            <a:avLst/>
          </a:prstGeom>
        </p:spPr>
      </p:pic>
      <p:sp>
        <p:nvSpPr>
          <p:cNvPr id="2" name="Title 1"/>
          <p:cNvSpPr>
            <a:spLocks noGrp="1"/>
          </p:cNvSpPr>
          <p:nvPr>
            <p:ph type="title"/>
          </p:nvPr>
        </p:nvSpPr>
        <p:spPr>
          <a:xfrm>
            <a:off x="891540" y="758952"/>
            <a:ext cx="817245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91540" y="4453128"/>
            <a:ext cx="817245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91542" y="6372697"/>
            <a:ext cx="2008720" cy="365125"/>
          </a:xfrm>
        </p:spPr>
        <p:txBody>
          <a:bodyPr/>
          <a:lstStyle/>
          <a:p>
            <a:fld id="{96DFF08F-DC6B-4601-B491-B0F83F6DD2DA}" type="datetimeFigureOut">
              <a:rPr lang="en-US" smtClean="0"/>
              <a:t>4/8/2020</a:t>
            </a:fld>
            <a:endParaRPr lang="en-US" dirty="0"/>
          </a:p>
        </p:txBody>
      </p:sp>
      <p:sp>
        <p:nvSpPr>
          <p:cNvPr id="5" name="Footer Placeholder 4"/>
          <p:cNvSpPr>
            <a:spLocks noGrp="1"/>
          </p:cNvSpPr>
          <p:nvPr>
            <p:ph type="ftr" sz="quarter" idx="11"/>
          </p:nvPr>
        </p:nvSpPr>
        <p:spPr>
          <a:xfrm>
            <a:off x="2995026" y="6372697"/>
            <a:ext cx="3918528" cy="365125"/>
          </a:xfrm>
        </p:spPr>
        <p:txBody>
          <a:bodyPr/>
          <a:lstStyle/>
          <a:p>
            <a:endParaRPr lang="en-US" dirty="0"/>
          </a:p>
        </p:txBody>
      </p:sp>
      <p:sp>
        <p:nvSpPr>
          <p:cNvPr id="6" name="Slide Number Placeholder 5"/>
          <p:cNvSpPr>
            <a:spLocks noGrp="1"/>
          </p:cNvSpPr>
          <p:nvPr>
            <p:ph type="sldNum" sz="quarter" idx="12"/>
          </p:nvPr>
        </p:nvSpPr>
        <p:spPr>
          <a:xfrm>
            <a:off x="8044123" y="6372697"/>
            <a:ext cx="1066021" cy="365125"/>
          </a:xfrm>
        </p:spPr>
        <p:txBody>
          <a:bodyPr/>
          <a:lstStyle/>
          <a:p>
            <a:fld id="{1362F500-D807-4F86-B166-BF8A5EBA9C38}" type="slidenum">
              <a:rPr kumimoji="1" lang="ja-JP" altLang="en-US" smtClean="0"/>
              <a:t>‹#›</a:t>
            </a:fld>
            <a:endParaRPr kumimoji="1" lang="ja-JP" altLang="en-US" dirty="0"/>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33770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91540" y="286605"/>
            <a:ext cx="817245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91540" y="1845734"/>
            <a:ext cx="401193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52060" y="1845737"/>
            <a:ext cx="401193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62F500-D807-4F86-B166-BF8A5EBA9C38}" type="slidenum">
              <a:rPr kumimoji="1" lang="ja-JP" altLang="en-US" smtClean="0"/>
              <a:t>‹#›</a:t>
            </a:fld>
            <a:endParaRPr kumimoji="1" lang="ja-JP" altLang="en-US" dirty="0"/>
          </a:p>
        </p:txBody>
      </p:sp>
    </p:spTree>
    <p:extLst>
      <p:ext uri="{BB962C8B-B14F-4D97-AF65-F5344CB8AC3E}">
        <p14:creationId xmlns:p14="http://schemas.microsoft.com/office/powerpoint/2010/main" val="280959370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91540" y="286605"/>
            <a:ext cx="817245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9154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91540" y="2582334"/>
            <a:ext cx="401193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5206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52060" y="2582334"/>
            <a:ext cx="401193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62F500-D807-4F86-B166-BF8A5EBA9C38}" type="slidenum">
              <a:rPr kumimoji="1" lang="ja-JP" altLang="en-US" smtClean="0"/>
              <a:t>‹#›</a:t>
            </a:fld>
            <a:endParaRPr kumimoji="1" lang="ja-JP" altLang="en-US" dirty="0"/>
          </a:p>
        </p:txBody>
      </p:sp>
    </p:spTree>
    <p:extLst>
      <p:ext uri="{BB962C8B-B14F-4D97-AF65-F5344CB8AC3E}">
        <p14:creationId xmlns:p14="http://schemas.microsoft.com/office/powerpoint/2010/main" val="324211814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62F500-D807-4F86-B166-BF8A5EBA9C38}" type="slidenum">
              <a:rPr kumimoji="1" lang="ja-JP" altLang="en-US" smtClean="0"/>
              <a:t>‹#›</a:t>
            </a:fld>
            <a:endParaRPr kumimoji="1" lang="ja-JP" altLang="en-US" dirty="0"/>
          </a:p>
        </p:txBody>
      </p:sp>
    </p:spTree>
    <p:extLst>
      <p:ext uri="{BB962C8B-B14F-4D97-AF65-F5344CB8AC3E}">
        <p14:creationId xmlns:p14="http://schemas.microsoft.com/office/powerpoint/2010/main" val="145035744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pic>
        <p:nvPicPr>
          <p:cNvPr id="5" name="図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62700"/>
            <a:ext cx="9906000" cy="495300"/>
          </a:xfrm>
          <a:prstGeom prst="rect">
            <a:avLst/>
          </a:prstGeom>
        </p:spPr>
      </p:pic>
      <p:pic>
        <p:nvPicPr>
          <p:cNvPr id="2" name="図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906000" cy="495300"/>
          </a:xfrm>
          <a:prstGeom prst="rect">
            <a:avLst/>
          </a:prstGeom>
        </p:spPr>
      </p:pic>
      <p:sp>
        <p:nvSpPr>
          <p:cNvPr id="7" name="Date Placeholder 6"/>
          <p:cNvSpPr>
            <a:spLocks noGrp="1"/>
          </p:cNvSpPr>
          <p:nvPr>
            <p:ph type="dt" sz="half" idx="10"/>
          </p:nvPr>
        </p:nvSpPr>
        <p:spPr>
          <a:xfrm>
            <a:off x="891542" y="6372697"/>
            <a:ext cx="2008720" cy="365125"/>
          </a:xfrm>
        </p:spPr>
        <p:txBody>
          <a:bodyPr/>
          <a:lstStyle/>
          <a:p>
            <a:fld id="{96DFF08F-DC6B-4601-B491-B0F83F6DD2DA}" type="datetimeFigureOut">
              <a:rPr lang="en-US" smtClean="0"/>
              <a:t>4/8/2020</a:t>
            </a:fld>
            <a:endParaRPr lang="en-US" dirty="0"/>
          </a:p>
        </p:txBody>
      </p:sp>
      <p:sp>
        <p:nvSpPr>
          <p:cNvPr id="8" name="Footer Placeholder 7"/>
          <p:cNvSpPr>
            <a:spLocks noGrp="1"/>
          </p:cNvSpPr>
          <p:nvPr>
            <p:ph type="ftr" sz="quarter" idx="11"/>
          </p:nvPr>
        </p:nvSpPr>
        <p:spPr>
          <a:xfrm>
            <a:off x="2995026" y="6372697"/>
            <a:ext cx="3918528" cy="365125"/>
          </a:xfrm>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a:xfrm>
            <a:off x="8044123" y="6372697"/>
            <a:ext cx="1066021" cy="365125"/>
          </a:xfrm>
        </p:spPr>
        <p:txBody>
          <a:bodyPr/>
          <a:lstStyle/>
          <a:p>
            <a:fld id="{1362F500-D807-4F86-B166-BF8A5EBA9C38}" type="slidenum">
              <a:rPr kumimoji="1" lang="ja-JP" altLang="en-US" smtClean="0"/>
              <a:t>‹#›</a:t>
            </a:fld>
            <a:endParaRPr kumimoji="1" lang="ja-JP" altLang="en-US" dirty="0"/>
          </a:p>
        </p:txBody>
      </p:sp>
      <p:sp>
        <p:nvSpPr>
          <p:cNvPr id="11" name="テキスト ボックス 10">
            <a:extLst>
              <a:ext uri="{FF2B5EF4-FFF2-40B4-BE49-F238E27FC236}">
                <a16:creationId xmlns:a16="http://schemas.microsoft.com/office/drawing/2014/main" id="{047E3702-2F15-4E64-9EAD-C50E1E3575C1}"/>
              </a:ext>
            </a:extLst>
          </p:cNvPr>
          <p:cNvSpPr txBox="1"/>
          <p:nvPr userDrawn="1"/>
        </p:nvSpPr>
        <p:spPr>
          <a:xfrm>
            <a:off x="2361459" y="6439842"/>
            <a:ext cx="5406501" cy="230832"/>
          </a:xfrm>
          <a:prstGeom prst="rect">
            <a:avLst/>
          </a:prstGeom>
          <a:noFill/>
          <a:ln>
            <a:noFill/>
            <a:prstDash val="solid"/>
          </a:ln>
        </p:spPr>
        <p:txBody>
          <a:bodyPr wrap="square" rtlCol="0">
            <a:spAutoFit/>
          </a:bodyPr>
          <a:lstStyle/>
          <a:p>
            <a:pPr algn="ctr"/>
            <a:r>
              <a:rPr kumimoji="1" lang="ja-JP" altLang="en-US" sz="900" dirty="0">
                <a:solidFill>
                  <a:schemeClr val="bg1"/>
                </a:solidFill>
              </a:rPr>
              <a:t>政府資料に基づいて作成しています。今後の情報にご留意ください。</a:t>
            </a:r>
            <a:endParaRPr kumimoji="1" lang="en-US" altLang="ja-JP" sz="900" dirty="0">
              <a:solidFill>
                <a:schemeClr val="bg1"/>
              </a:solidFill>
            </a:endParaRPr>
          </a:p>
        </p:txBody>
      </p:sp>
    </p:spTree>
    <p:extLst>
      <p:ext uri="{BB962C8B-B14F-4D97-AF65-F5344CB8AC3E}">
        <p14:creationId xmlns:p14="http://schemas.microsoft.com/office/powerpoint/2010/main" val="371221302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5" y="0"/>
            <a:ext cx="3291267" cy="6858000"/>
          </a:xfrm>
          <a:prstGeom prst="rect">
            <a:avLst/>
          </a:prstGeom>
          <a:solidFill>
            <a:srgbClr val="002D5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4032" y="0"/>
            <a:ext cx="857250" cy="857250"/>
          </a:xfrm>
          <a:prstGeom prst="rect">
            <a:avLst/>
          </a:prstGeom>
        </p:spPr>
      </p:pic>
      <p:sp>
        <p:nvSpPr>
          <p:cNvPr id="3" name="Content Placeholder 2"/>
          <p:cNvSpPr>
            <a:spLocks noGrp="1"/>
          </p:cNvSpPr>
          <p:nvPr>
            <p:ph idx="1"/>
          </p:nvPr>
        </p:nvSpPr>
        <p:spPr>
          <a:xfrm>
            <a:off x="3748591" y="731520"/>
            <a:ext cx="5426842"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378229" y="6372697"/>
            <a:ext cx="2127540" cy="365125"/>
          </a:xfrm>
        </p:spPr>
        <p:txBody>
          <a:bodyPr/>
          <a:lstStyle>
            <a:lvl1pPr algn="l">
              <a:defRPr/>
            </a:lvl1pPr>
          </a:lstStyle>
          <a:p>
            <a:fld id="{96DFF08F-DC6B-4601-B491-B0F83F6DD2DA}" type="datetimeFigureOut">
              <a:rPr lang="en-US" smtClean="0"/>
              <a:pPr/>
              <a:t>4/8/2020</a:t>
            </a:fld>
            <a:endParaRPr lang="en-US" dirty="0"/>
          </a:p>
        </p:txBody>
      </p:sp>
      <p:sp>
        <p:nvSpPr>
          <p:cNvPr id="6" name="Footer Placeholder 5"/>
          <p:cNvSpPr>
            <a:spLocks noGrp="1"/>
          </p:cNvSpPr>
          <p:nvPr>
            <p:ph type="ftr" sz="quarter" idx="11"/>
          </p:nvPr>
        </p:nvSpPr>
        <p:spPr>
          <a:xfrm>
            <a:off x="3900487" y="6372697"/>
            <a:ext cx="3776663"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8044123" y="6372697"/>
            <a:ext cx="1066021" cy="365125"/>
          </a:xfrm>
        </p:spPr>
        <p:txBody>
          <a:bodyPr/>
          <a:lstStyle>
            <a:lvl1pPr>
              <a:defRPr>
                <a:solidFill>
                  <a:schemeClr val="tx2"/>
                </a:solidFill>
              </a:defRPr>
            </a:lvl1pPr>
          </a:lstStyle>
          <a:p>
            <a:fld id="{1362F500-D807-4F86-B166-BF8A5EBA9C38}" type="slidenum">
              <a:rPr kumimoji="1" lang="ja-JP" altLang="en-US" smtClean="0"/>
              <a:t>‹#›</a:t>
            </a:fld>
            <a:endParaRPr kumimoji="1" lang="ja-JP" altLang="en-US" dirty="0"/>
          </a:p>
        </p:txBody>
      </p:sp>
      <p:sp>
        <p:nvSpPr>
          <p:cNvPr id="2" name="Title 1"/>
          <p:cNvSpPr>
            <a:spLocks noGrp="1"/>
          </p:cNvSpPr>
          <p:nvPr>
            <p:ph type="title"/>
          </p:nvPr>
        </p:nvSpPr>
        <p:spPr>
          <a:xfrm>
            <a:off x="371475" y="594359"/>
            <a:ext cx="2600325" cy="2286000"/>
          </a:xfrm>
        </p:spPr>
        <p:txBody>
          <a:bodyPr anchor="b">
            <a:normAutofit/>
          </a:bodyPr>
          <a:lstStyle>
            <a:lvl1pPr>
              <a:defRPr sz="3600" b="0">
                <a:solidFill>
                  <a:srgbClr val="FFFFFF"/>
                </a:solidFill>
              </a:defRPr>
            </a:lvl1pPr>
          </a:lstStyle>
          <a:p>
            <a:r>
              <a:rPr lang="ja-JP" altLang="en-US" dirty="0"/>
              <a:t>マスター タイトルの書式設定</a:t>
            </a:r>
            <a:endParaRPr lang="en-US" dirty="0"/>
          </a:p>
        </p:txBody>
      </p:sp>
      <p:sp>
        <p:nvSpPr>
          <p:cNvPr id="4" name="Text Placeholder 3"/>
          <p:cNvSpPr>
            <a:spLocks noGrp="1"/>
          </p:cNvSpPr>
          <p:nvPr>
            <p:ph type="body" sz="half" idx="2"/>
          </p:nvPr>
        </p:nvSpPr>
        <p:spPr>
          <a:xfrm>
            <a:off x="371475" y="2926080"/>
            <a:ext cx="2600325" cy="3326439"/>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Tree>
    <p:extLst>
      <p:ext uri="{BB962C8B-B14F-4D97-AF65-F5344CB8AC3E}">
        <p14:creationId xmlns:p14="http://schemas.microsoft.com/office/powerpoint/2010/main" val="383153359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903421" cy="1905000"/>
          </a:xfrm>
          <a:prstGeom prst="rect">
            <a:avLst/>
          </a:prstGeom>
          <a:solidFill>
            <a:srgbClr val="002D5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903421" cy="64008"/>
          </a:xfrm>
          <a:prstGeom prst="rect">
            <a:avLst/>
          </a:prstGeom>
          <a:solidFill>
            <a:srgbClr val="8DABC5"/>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1540" y="5074920"/>
            <a:ext cx="822198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891539" y="5907024"/>
            <a:ext cx="822198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DD058F-B960-4439-B370-43D89816EE05}" type="datetimeFigureOut">
              <a:rPr lang="en-US" smtClean="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62F500-D807-4F86-B166-BF8A5EBA9C38}" type="slidenum">
              <a:rPr kumimoji="1" lang="ja-JP" altLang="en-US" smtClean="0"/>
              <a:t>‹#›</a:t>
            </a:fld>
            <a:endParaRPr kumimoji="1" lang="ja-JP" altLang="en-US" dirty="0"/>
          </a:p>
        </p:txBody>
      </p:sp>
    </p:spTree>
    <p:extLst>
      <p:ext uri="{BB962C8B-B14F-4D97-AF65-F5344CB8AC3E}">
        <p14:creationId xmlns:p14="http://schemas.microsoft.com/office/powerpoint/2010/main" val="281468334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2307844"/>
            <a:ext cx="9906000" cy="4550156"/>
          </a:xfrm>
          <a:prstGeom prst="rect">
            <a:avLst/>
          </a:prstGeom>
        </p:spPr>
      </p:pic>
      <p:sp>
        <p:nvSpPr>
          <p:cNvPr id="2" name="Title Placeholder 1"/>
          <p:cNvSpPr>
            <a:spLocks noGrp="1"/>
          </p:cNvSpPr>
          <p:nvPr>
            <p:ph type="title"/>
          </p:nvPr>
        </p:nvSpPr>
        <p:spPr>
          <a:xfrm>
            <a:off x="891540" y="286605"/>
            <a:ext cx="817245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91539" y="1845734"/>
            <a:ext cx="8172451" cy="4023360"/>
          </a:xfrm>
          <a:prstGeom prst="rect">
            <a:avLst/>
          </a:prstGeom>
        </p:spPr>
        <p:txBody>
          <a:bodyPr vert="horz" lIns="0" tIns="45720" rIns="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891542" y="6372697"/>
            <a:ext cx="2008720"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4/8/2020</a:t>
            </a:fld>
            <a:endParaRPr lang="en-US" dirty="0"/>
          </a:p>
        </p:txBody>
      </p:sp>
      <p:sp>
        <p:nvSpPr>
          <p:cNvPr id="5" name="Footer Placeholder 4"/>
          <p:cNvSpPr>
            <a:spLocks noGrp="1"/>
          </p:cNvSpPr>
          <p:nvPr>
            <p:ph type="ftr" sz="quarter" idx="3"/>
          </p:nvPr>
        </p:nvSpPr>
        <p:spPr>
          <a:xfrm>
            <a:off x="2995026" y="6372697"/>
            <a:ext cx="391852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044123" y="6372697"/>
            <a:ext cx="1066021" cy="365125"/>
          </a:xfrm>
          <a:prstGeom prst="rect">
            <a:avLst/>
          </a:prstGeom>
        </p:spPr>
        <p:txBody>
          <a:bodyPr vert="horz" lIns="91440" tIns="45720" rIns="91440" bIns="45720" rtlCol="0" anchor="ctr"/>
          <a:lstStyle>
            <a:lvl1pPr algn="r">
              <a:defRPr sz="1050">
                <a:solidFill>
                  <a:srgbClr val="FFFFFF"/>
                </a:solidFill>
              </a:defRPr>
            </a:lvl1pPr>
          </a:lstStyle>
          <a:p>
            <a:fld id="{1362F500-D807-4F86-B166-BF8A5EBA9C38}" type="slidenum">
              <a:rPr kumimoji="1" lang="ja-JP" altLang="en-US" smtClean="0"/>
              <a:t>‹#›</a:t>
            </a:fld>
            <a:endParaRPr kumimoji="1" lang="ja-JP" altLang="en-US" dirty="0"/>
          </a:p>
        </p:txBody>
      </p:sp>
      <p:cxnSp>
        <p:nvCxnSpPr>
          <p:cNvPr id="10" name="Straight Connector 9"/>
          <p:cNvCxnSpPr/>
          <p:nvPr/>
        </p:nvCxnSpPr>
        <p:spPr>
          <a:xfrm>
            <a:off x="969745" y="1737845"/>
            <a:ext cx="809815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173316"/>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783" r:id="rId13"/>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soumu.go.jp/menu_kyotsuu/important/kinkyu02_000399.html" TargetMode="External"/><Relationship Id="rId2" Type="http://schemas.openxmlformats.org/officeDocument/2006/relationships/hyperlink" Target="https://www.mof.go.jp/tax_policy/keizaitaisaku.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of.go.jp/tax_policy/brochure3.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695036795"/>
              </p:ext>
            </p:extLst>
          </p:nvPr>
        </p:nvGraphicFramePr>
        <p:xfrm>
          <a:off x="429491" y="1770322"/>
          <a:ext cx="9047018" cy="2103120"/>
        </p:xfrm>
        <a:graphic>
          <a:graphicData uri="http://schemas.openxmlformats.org/drawingml/2006/table">
            <a:tbl>
              <a:tblPr/>
              <a:tblGrid>
                <a:gridCol w="9047018">
                  <a:extLst>
                    <a:ext uri="{9D8B030D-6E8A-4147-A177-3AD203B41FA5}">
                      <a16:colId xmlns:a16="http://schemas.microsoft.com/office/drawing/2014/main" val="20000"/>
                    </a:ext>
                  </a:extLst>
                </a:gridCol>
              </a:tblGrid>
              <a:tr h="1199844">
                <a:tc>
                  <a:txBody>
                    <a:bodyPr/>
                    <a:lstStyle/>
                    <a:p>
                      <a:pPr algn="ctr">
                        <a:lnSpc>
                          <a:spcPct val="100000"/>
                        </a:lnSpc>
                      </a:pPr>
                      <a:r>
                        <a:rPr kumimoji="1" lang="ja-JP" altLang="en-US" sz="4400" b="0" spc="300" dirty="0">
                          <a:solidFill>
                            <a:schemeClr val="tx1"/>
                          </a:solidFill>
                          <a:latin typeface="HGS創英角ｺﾞｼｯｸUB" pitchFamily="50" charset="-128"/>
                          <a:ea typeface="HGS創英角ｺﾞｼｯｸUB" pitchFamily="50" charset="-128"/>
                        </a:rPr>
                        <a:t>新型コロナウィルス感染症</a:t>
                      </a:r>
                      <a:endParaRPr kumimoji="1" lang="en-US" altLang="ja-JP" sz="4400" b="0" spc="300" dirty="0">
                        <a:solidFill>
                          <a:schemeClr val="tx1"/>
                        </a:solidFill>
                        <a:latin typeface="HGS創英角ｺﾞｼｯｸUB" pitchFamily="50" charset="-128"/>
                        <a:ea typeface="HGS創英角ｺﾞｼｯｸUB" pitchFamily="50" charset="-128"/>
                      </a:endParaRPr>
                    </a:p>
                    <a:p>
                      <a:pPr algn="ctr">
                        <a:lnSpc>
                          <a:spcPct val="100000"/>
                        </a:lnSpc>
                      </a:pPr>
                      <a:r>
                        <a:rPr kumimoji="1" lang="ja-JP" altLang="en-US" sz="4400" b="0" spc="300" dirty="0">
                          <a:solidFill>
                            <a:schemeClr val="tx1"/>
                          </a:solidFill>
                          <a:latin typeface="HGS創英角ｺﾞｼｯｸUB" pitchFamily="50" charset="-128"/>
                          <a:ea typeface="HGS創英角ｺﾞｼｯｸUB" pitchFamily="50" charset="-128"/>
                        </a:rPr>
                        <a:t>緊急経済対策における</a:t>
                      </a:r>
                      <a:endParaRPr kumimoji="1" lang="en-US" altLang="ja-JP" sz="4400" b="0" spc="300" dirty="0">
                        <a:solidFill>
                          <a:schemeClr val="tx1"/>
                        </a:solidFill>
                        <a:latin typeface="HGS創英角ｺﾞｼｯｸUB" pitchFamily="50" charset="-128"/>
                        <a:ea typeface="HGS創英角ｺﾞｼｯｸUB" pitchFamily="50" charset="-128"/>
                      </a:endParaRPr>
                    </a:p>
                    <a:p>
                      <a:pPr algn="ctr">
                        <a:lnSpc>
                          <a:spcPct val="100000"/>
                        </a:lnSpc>
                      </a:pPr>
                      <a:r>
                        <a:rPr kumimoji="1" lang="ja-JP" altLang="en-US" sz="4400" b="0" spc="300" dirty="0">
                          <a:solidFill>
                            <a:schemeClr val="tx1"/>
                          </a:solidFill>
                          <a:latin typeface="HGS創英角ｺﾞｼｯｸUB" pitchFamily="50" charset="-128"/>
                          <a:ea typeface="HGS創英角ｺﾞｼｯｸUB" pitchFamily="50" charset="-128"/>
                        </a:rPr>
                        <a:t>税制上の措置（案）</a:t>
                      </a:r>
                      <a:endParaRPr kumimoji="1" lang="en-US" altLang="ja-JP" sz="4400" b="0" spc="300" dirty="0">
                        <a:solidFill>
                          <a:schemeClr val="tx1"/>
                        </a:solidFill>
                        <a:latin typeface="HGS創英角ｺﾞｼｯｸUB" pitchFamily="50" charset="-128"/>
                        <a:ea typeface="HGS創英角ｺﾞｼｯｸUB" pitchFamily="50" charset="-128"/>
                      </a:endParaRPr>
                    </a:p>
                  </a:txBody>
                  <a:tcPr marL="99060" marR="990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4" name="テキスト ボックス 3">
            <a:extLst>
              <a:ext uri="{FF2B5EF4-FFF2-40B4-BE49-F238E27FC236}">
                <a16:creationId xmlns:a16="http://schemas.microsoft.com/office/drawing/2014/main" id="{2C552D05-F2CA-49F4-B0F5-3EECA22F7673}"/>
              </a:ext>
            </a:extLst>
          </p:cNvPr>
          <p:cNvSpPr txBox="1"/>
          <p:nvPr/>
        </p:nvSpPr>
        <p:spPr>
          <a:xfrm>
            <a:off x="5600430" y="4873459"/>
            <a:ext cx="3876079" cy="954107"/>
          </a:xfrm>
          <a:prstGeom prst="rect">
            <a:avLst/>
          </a:prstGeom>
          <a:noFill/>
        </p:spPr>
        <p:txBody>
          <a:bodyPr wrap="square" rtlCol="0">
            <a:spAutoFit/>
          </a:bodyPr>
          <a:lstStyle/>
          <a:p>
            <a:pPr algn="r"/>
            <a:r>
              <a:rPr kumimoji="1" lang="ja-JP" altLang="en-US" sz="2800" dirty="0">
                <a:latin typeface="HGP創英角ｺﾞｼｯｸUB" pitchFamily="50" charset="-128"/>
                <a:ea typeface="HGP創英角ｺﾞｼｯｸUB" pitchFamily="50" charset="-128"/>
              </a:rPr>
              <a:t>吉田税理士事務所</a:t>
            </a:r>
            <a:endParaRPr kumimoji="1" lang="en-US" altLang="ja-JP" sz="2800" dirty="0">
              <a:latin typeface="HGP創英角ｺﾞｼｯｸUB" pitchFamily="50" charset="-128"/>
              <a:ea typeface="HGP創英角ｺﾞｼｯｸUB" pitchFamily="50" charset="-128"/>
            </a:endParaRPr>
          </a:p>
          <a:p>
            <a:pPr algn="r"/>
            <a:r>
              <a:rPr kumimoji="1" lang="ja-JP" altLang="en-US" sz="2800" dirty="0">
                <a:latin typeface="HGP創英角ｺﾞｼｯｸUB" pitchFamily="50" charset="-128"/>
                <a:ea typeface="HGP創英角ｺﾞｼｯｸUB" pitchFamily="50" charset="-128"/>
              </a:rPr>
              <a:t>税理士　吉田勤　</a:t>
            </a:r>
            <a:endParaRPr kumimoji="1" lang="en-US" altLang="ja-JP" sz="2800" dirty="0">
              <a:latin typeface="HGP創英角ｺﾞｼｯｸUB" pitchFamily="50" charset="-128"/>
              <a:ea typeface="HGP創英角ｺﾞｼｯｸUB" pitchFamily="50" charset="-128"/>
            </a:endParaRPr>
          </a:p>
        </p:txBody>
      </p:sp>
      <p:graphicFrame>
        <p:nvGraphicFramePr>
          <p:cNvPr id="6" name="表 5">
            <a:extLst>
              <a:ext uri="{FF2B5EF4-FFF2-40B4-BE49-F238E27FC236}">
                <a16:creationId xmlns:a16="http://schemas.microsoft.com/office/drawing/2014/main" id="{7575BCC5-1172-42EC-A2D3-EF6C8AC33984}"/>
              </a:ext>
            </a:extLst>
          </p:cNvPr>
          <p:cNvGraphicFramePr>
            <a:graphicFrameLocks noGrp="1"/>
          </p:cNvGraphicFramePr>
          <p:nvPr>
            <p:extLst>
              <p:ext uri="{D42A27DB-BD31-4B8C-83A1-F6EECF244321}">
                <p14:modId xmlns:p14="http://schemas.microsoft.com/office/powerpoint/2010/main" val="2670521171"/>
              </p:ext>
            </p:extLst>
          </p:nvPr>
        </p:nvGraphicFramePr>
        <p:xfrm>
          <a:off x="6418555" y="4038170"/>
          <a:ext cx="2827133" cy="335280"/>
        </p:xfrm>
        <a:graphic>
          <a:graphicData uri="http://schemas.openxmlformats.org/drawingml/2006/table">
            <a:tbl>
              <a:tblPr/>
              <a:tblGrid>
                <a:gridCol w="2827133">
                  <a:extLst>
                    <a:ext uri="{9D8B030D-6E8A-4147-A177-3AD203B41FA5}">
                      <a16:colId xmlns:a16="http://schemas.microsoft.com/office/drawing/2014/main" val="20000"/>
                    </a:ext>
                  </a:extLst>
                </a:gridCol>
              </a:tblGrid>
              <a:tr h="251575">
                <a:tc>
                  <a:txBody>
                    <a:bodyPr/>
                    <a:lstStyle/>
                    <a:p>
                      <a:pPr algn="ctr">
                        <a:lnSpc>
                          <a:spcPct val="100000"/>
                        </a:lnSpc>
                      </a:pPr>
                      <a:r>
                        <a:rPr kumimoji="1" lang="ja-JP" altLang="en-US" sz="1600" b="0" spc="300" dirty="0">
                          <a:solidFill>
                            <a:schemeClr val="tx1"/>
                          </a:solidFill>
                          <a:latin typeface="HGS創英角ｺﾞｼｯｸUB" pitchFamily="50" charset="-128"/>
                          <a:ea typeface="HGS創英角ｺﾞｼｯｸUB" pitchFamily="50" charset="-128"/>
                        </a:rPr>
                        <a:t>令和</a:t>
                      </a:r>
                      <a:r>
                        <a:rPr kumimoji="1" lang="en-US" altLang="ja-JP" sz="1600" b="0" spc="300" dirty="0">
                          <a:solidFill>
                            <a:schemeClr val="tx1"/>
                          </a:solidFill>
                          <a:latin typeface="HGS創英角ｺﾞｼｯｸUB" pitchFamily="50" charset="-128"/>
                          <a:ea typeface="HGS創英角ｺﾞｼｯｸUB" pitchFamily="50" charset="-128"/>
                        </a:rPr>
                        <a:t>2</a:t>
                      </a:r>
                      <a:r>
                        <a:rPr kumimoji="1" lang="ja-JP" altLang="en-US" sz="1600" b="0" spc="300" dirty="0">
                          <a:solidFill>
                            <a:schemeClr val="tx1"/>
                          </a:solidFill>
                          <a:latin typeface="HGS創英角ｺﾞｼｯｸUB" pitchFamily="50" charset="-128"/>
                          <a:ea typeface="HGS創英角ｺﾞｼｯｸUB" pitchFamily="50" charset="-128"/>
                        </a:rPr>
                        <a:t>年</a:t>
                      </a:r>
                      <a:r>
                        <a:rPr kumimoji="1" lang="en-US" altLang="ja-JP" sz="1600" b="0" spc="300" dirty="0">
                          <a:solidFill>
                            <a:schemeClr val="tx1"/>
                          </a:solidFill>
                          <a:latin typeface="HGS創英角ｺﾞｼｯｸUB" pitchFamily="50" charset="-128"/>
                          <a:ea typeface="HGS創英角ｺﾞｼｯｸUB" pitchFamily="50" charset="-128"/>
                        </a:rPr>
                        <a:t>4</a:t>
                      </a:r>
                      <a:r>
                        <a:rPr kumimoji="1" lang="ja-JP" altLang="en-US" sz="1600" b="0" spc="300" dirty="0">
                          <a:solidFill>
                            <a:schemeClr val="tx1"/>
                          </a:solidFill>
                          <a:latin typeface="HGS創英角ｺﾞｼｯｸUB" pitchFamily="50" charset="-128"/>
                          <a:ea typeface="HGS創英角ｺﾞｼｯｸUB" pitchFamily="50" charset="-128"/>
                        </a:rPr>
                        <a:t>月</a:t>
                      </a:r>
                      <a:r>
                        <a:rPr kumimoji="1" lang="en-US" altLang="ja-JP" sz="1600" b="0" spc="300" dirty="0">
                          <a:solidFill>
                            <a:schemeClr val="tx1"/>
                          </a:solidFill>
                          <a:latin typeface="HGS創英角ｺﾞｼｯｸUB" pitchFamily="50" charset="-128"/>
                          <a:ea typeface="HGS創英角ｺﾞｼｯｸUB" pitchFamily="50" charset="-128"/>
                        </a:rPr>
                        <a:t>8</a:t>
                      </a:r>
                      <a:r>
                        <a:rPr kumimoji="1" lang="ja-JP" altLang="en-US" sz="1600" b="0" spc="300" dirty="0">
                          <a:solidFill>
                            <a:schemeClr val="tx1"/>
                          </a:solidFill>
                          <a:latin typeface="HGS創英角ｺﾞｼｯｸUB" pitchFamily="50" charset="-128"/>
                          <a:ea typeface="HGS創英角ｺﾞｼｯｸUB" pitchFamily="50" charset="-128"/>
                        </a:rPr>
                        <a:t>日版</a:t>
                      </a:r>
                      <a:endParaRPr kumimoji="1" lang="en-US" altLang="ja-JP" sz="1600" b="0" spc="300" dirty="0">
                        <a:solidFill>
                          <a:schemeClr val="tx1"/>
                        </a:solidFill>
                        <a:latin typeface="HGS創英角ｺﾞｼｯｸUB" pitchFamily="50" charset="-128"/>
                        <a:ea typeface="HGS創英角ｺﾞｼｯｸUB" pitchFamily="50" charset="-128"/>
                      </a:endParaRPr>
                    </a:p>
                  </a:txBody>
                  <a:tcPr marL="99060" marR="990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E75EE1-8FA7-453F-BBEF-AFE3F31CBDEE}"/>
              </a:ext>
            </a:extLst>
          </p:cNvPr>
          <p:cNvSpPr>
            <a:spLocks noGrp="1"/>
          </p:cNvSpPr>
          <p:nvPr>
            <p:ph type="sldNum" sz="quarter" idx="12"/>
          </p:nvPr>
        </p:nvSpPr>
        <p:spPr/>
        <p:txBody>
          <a:bodyPr/>
          <a:lstStyle/>
          <a:p>
            <a:fld id="{1362F500-D807-4F86-B166-BF8A5EBA9C38}" type="slidenum">
              <a:rPr kumimoji="1" lang="ja-JP" altLang="en-US" smtClean="0"/>
              <a:t>10</a:t>
            </a:fld>
            <a:endParaRPr kumimoji="1" lang="ja-JP" altLang="en-US" dirty="0"/>
          </a:p>
        </p:txBody>
      </p:sp>
      <p:sp>
        <p:nvSpPr>
          <p:cNvPr id="14" name="テキスト ボックス 13">
            <a:extLst>
              <a:ext uri="{FF2B5EF4-FFF2-40B4-BE49-F238E27FC236}">
                <a16:creationId xmlns:a16="http://schemas.microsoft.com/office/drawing/2014/main" id="{35CCDDF3-0789-42B4-AF03-B11AA9B661EA}"/>
              </a:ext>
            </a:extLst>
          </p:cNvPr>
          <p:cNvSpPr txBox="1"/>
          <p:nvPr/>
        </p:nvSpPr>
        <p:spPr>
          <a:xfrm>
            <a:off x="135802" y="62299"/>
            <a:ext cx="2815628" cy="369332"/>
          </a:xfrm>
          <a:prstGeom prst="rect">
            <a:avLst/>
          </a:prstGeom>
          <a:noFill/>
        </p:spPr>
        <p:txBody>
          <a:bodyPr wrap="square" rtlCol="0">
            <a:spAutoFit/>
          </a:bodyPr>
          <a:lstStyle/>
          <a:p>
            <a:r>
              <a:rPr lang="ja-JP" altLang="en-US" b="1" spc="300" dirty="0">
                <a:solidFill>
                  <a:schemeClr val="bg1"/>
                </a:solidFill>
                <a:latin typeface="ＭＳ Ｐゴシック" pitchFamily="50" charset="-128"/>
              </a:rPr>
              <a:t>その他の特例措置②</a:t>
            </a:r>
            <a:endParaRPr kumimoji="1" lang="ja-JP" altLang="en-US" sz="1100" b="1" spc="300" dirty="0">
              <a:solidFill>
                <a:schemeClr val="bg1"/>
              </a:solidFill>
              <a:latin typeface="ＭＳ Ｐゴシック" pitchFamily="50" charset="-128"/>
            </a:endParaRPr>
          </a:p>
        </p:txBody>
      </p:sp>
      <p:graphicFrame>
        <p:nvGraphicFramePr>
          <p:cNvPr id="9" name="表 8">
            <a:extLst>
              <a:ext uri="{FF2B5EF4-FFF2-40B4-BE49-F238E27FC236}">
                <a16:creationId xmlns:a16="http://schemas.microsoft.com/office/drawing/2014/main" id="{CB896C42-82FA-4EEA-B3F5-58AB625DA65F}"/>
              </a:ext>
            </a:extLst>
          </p:cNvPr>
          <p:cNvGraphicFramePr>
            <a:graphicFrameLocks noGrp="1"/>
          </p:cNvGraphicFramePr>
          <p:nvPr>
            <p:extLst>
              <p:ext uri="{D42A27DB-BD31-4B8C-83A1-F6EECF244321}">
                <p14:modId xmlns:p14="http://schemas.microsoft.com/office/powerpoint/2010/main" val="2669325265"/>
              </p:ext>
            </p:extLst>
          </p:nvPr>
        </p:nvGraphicFramePr>
        <p:xfrm>
          <a:off x="296884" y="943253"/>
          <a:ext cx="9312231" cy="4883936"/>
        </p:xfrm>
        <a:graphic>
          <a:graphicData uri="http://schemas.openxmlformats.org/drawingml/2006/table">
            <a:tbl>
              <a:tblPr firstRow="1" bandRow="1">
                <a:tableStyleId>{7DF18680-E054-41AD-8BC1-D1AEF772440D}</a:tableStyleId>
              </a:tblPr>
              <a:tblGrid>
                <a:gridCol w="2623869">
                  <a:extLst>
                    <a:ext uri="{9D8B030D-6E8A-4147-A177-3AD203B41FA5}">
                      <a16:colId xmlns:a16="http://schemas.microsoft.com/office/drawing/2014/main" val="2901719800"/>
                    </a:ext>
                  </a:extLst>
                </a:gridCol>
                <a:gridCol w="2006354">
                  <a:extLst>
                    <a:ext uri="{9D8B030D-6E8A-4147-A177-3AD203B41FA5}">
                      <a16:colId xmlns:a16="http://schemas.microsoft.com/office/drawing/2014/main" val="1637981242"/>
                    </a:ext>
                  </a:extLst>
                </a:gridCol>
                <a:gridCol w="2341004">
                  <a:extLst>
                    <a:ext uri="{9D8B030D-6E8A-4147-A177-3AD203B41FA5}">
                      <a16:colId xmlns:a16="http://schemas.microsoft.com/office/drawing/2014/main" val="1636534205"/>
                    </a:ext>
                  </a:extLst>
                </a:gridCol>
                <a:gridCol w="2341004">
                  <a:extLst>
                    <a:ext uri="{9D8B030D-6E8A-4147-A177-3AD203B41FA5}">
                      <a16:colId xmlns:a16="http://schemas.microsoft.com/office/drawing/2014/main" val="4054577229"/>
                    </a:ext>
                  </a:extLst>
                </a:gridCol>
              </a:tblGrid>
              <a:tr h="725749">
                <a:tc>
                  <a:txBody>
                    <a:bodyPr/>
                    <a:lstStyle/>
                    <a:p>
                      <a:pPr algn="l"/>
                      <a:r>
                        <a:rPr kumimoji="1" lang="ja-JP" altLang="en-US" sz="1200" b="0" dirty="0">
                          <a:solidFill>
                            <a:schemeClr val="tx1"/>
                          </a:solidFill>
                        </a:rPr>
                        <a:t>特別貸付に係る印紙税の非課税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gridSpan="3">
                  <a:txBody>
                    <a:bodyPr/>
                    <a:lstStyle/>
                    <a:p>
                      <a:pPr algn="l"/>
                      <a:r>
                        <a:rPr kumimoji="1" lang="ja-JP" altLang="en-US" sz="1200" b="0" dirty="0">
                          <a:solidFill>
                            <a:schemeClr val="tx1"/>
                          </a:solidFill>
                        </a:rPr>
                        <a:t>公的金融機関や民間金融機関等が、新型コロナウイルス感染症によりその経営に影響を受けた事業者に対して行う</a:t>
                      </a:r>
                      <a:r>
                        <a:rPr kumimoji="1" lang="ja-JP" altLang="en-US" sz="1200" b="1" dirty="0">
                          <a:solidFill>
                            <a:srgbClr val="FF0000"/>
                          </a:solidFill>
                        </a:rPr>
                        <a:t>特別な貸付けに係る契約書の印紙税は非課税</a:t>
                      </a:r>
                      <a:r>
                        <a:rPr kumimoji="1" lang="ja-JP" altLang="en-US" sz="1200" b="0" dirty="0">
                          <a:solidFill>
                            <a:schemeClr val="tx1"/>
                          </a:solidFill>
                        </a:rPr>
                        <a:t>に</a:t>
                      </a:r>
                      <a:endParaRPr kumimoji="1" lang="en-US" altLang="ja-JP" sz="1200" b="0" dirty="0">
                        <a:solidFill>
                          <a:schemeClr val="tx1"/>
                        </a:solidFill>
                      </a:endParaRPr>
                    </a:p>
                    <a:p>
                      <a:pPr algn="l"/>
                      <a:r>
                        <a:rPr kumimoji="1" lang="en-US" altLang="ja-JP" sz="1200" b="0" dirty="0">
                          <a:solidFill>
                            <a:schemeClr val="tx1"/>
                          </a:solidFill>
                        </a:rPr>
                        <a:t>※</a:t>
                      </a:r>
                      <a:r>
                        <a:rPr kumimoji="1" lang="ja-JP" altLang="en-US" sz="1200" b="0" dirty="0">
                          <a:solidFill>
                            <a:schemeClr val="tx1"/>
                          </a:solidFill>
                        </a:rPr>
                        <a:t>既に納付済の場合は遡及適用し、還付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05285353"/>
                  </a:ext>
                </a:extLst>
              </a:tr>
              <a:tr h="16423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文化芸術・スポーツイベントを中止等した主催者に対する払戻請求権を放棄した観客等への寄附金控除の適用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gridSpan="3">
                  <a:txBody>
                    <a:bodyPr/>
                    <a:lstStyle/>
                    <a:p>
                      <a:pPr algn="l"/>
                      <a:r>
                        <a:rPr kumimoji="1" lang="ja-JP" altLang="en-US" sz="1200" b="0" dirty="0">
                          <a:solidFill>
                            <a:schemeClr val="tx1"/>
                          </a:solidFill>
                        </a:rPr>
                        <a:t>・令和２年２月１日から令和３年１月</a:t>
                      </a:r>
                      <a:r>
                        <a:rPr kumimoji="1" lang="en-US" altLang="ja-JP" sz="1200" b="0" dirty="0">
                          <a:solidFill>
                            <a:schemeClr val="tx1"/>
                          </a:solidFill>
                        </a:rPr>
                        <a:t>31</a:t>
                      </a:r>
                      <a:r>
                        <a:rPr kumimoji="1" lang="ja-JP" altLang="en-US" sz="1200" b="0" dirty="0">
                          <a:solidFill>
                            <a:schemeClr val="tx1"/>
                          </a:solidFill>
                        </a:rPr>
                        <a:t>日までに日本国内で開催予定で中止等されたイベントが対象</a:t>
                      </a:r>
                      <a:endParaRPr kumimoji="1" lang="en-US" altLang="ja-JP" sz="1200" b="0" dirty="0">
                        <a:solidFill>
                          <a:schemeClr val="tx1"/>
                        </a:solidFill>
                      </a:endParaRPr>
                    </a:p>
                    <a:p>
                      <a:pPr algn="l"/>
                      <a:r>
                        <a:rPr kumimoji="1" lang="ja-JP" altLang="en-US" sz="1200" b="0" dirty="0">
                          <a:solidFill>
                            <a:schemeClr val="tx1"/>
                          </a:solidFill>
                        </a:rPr>
                        <a:t>・寄附金控除の対象金額は</a:t>
                      </a:r>
                      <a:r>
                        <a:rPr kumimoji="1" lang="en-US" altLang="ja-JP" sz="1200" b="0" dirty="0">
                          <a:solidFill>
                            <a:schemeClr val="tx1"/>
                          </a:solidFill>
                        </a:rPr>
                        <a:t>20</a:t>
                      </a:r>
                      <a:r>
                        <a:rPr kumimoji="1" lang="ja-JP" altLang="en-US" sz="1200" b="0" dirty="0">
                          <a:solidFill>
                            <a:schemeClr val="tx1"/>
                          </a:solidFill>
                        </a:rPr>
                        <a:t>万円を上限</a:t>
                      </a:r>
                      <a:endParaRPr kumimoji="1" lang="en-US" altLang="ja-JP" sz="1200" b="0" dirty="0">
                        <a:solidFill>
                          <a:schemeClr val="tx1"/>
                        </a:solidFill>
                      </a:endParaRPr>
                    </a:p>
                    <a:p>
                      <a:pPr algn="l"/>
                      <a:r>
                        <a:rPr kumimoji="1" lang="ja-JP" altLang="en-US" sz="1200" b="0" dirty="0">
                          <a:solidFill>
                            <a:schemeClr val="tx1"/>
                          </a:solidFill>
                        </a:rPr>
                        <a:t>・手続きのイメージ</a:t>
                      </a:r>
                      <a:endParaRPr kumimoji="1" lang="en-US" altLang="ja-JP" sz="1200" b="0" dirty="0">
                        <a:solidFill>
                          <a:schemeClr val="tx1"/>
                        </a:solidFill>
                      </a:endParaRPr>
                    </a:p>
                    <a:p>
                      <a:pPr algn="l"/>
                      <a:r>
                        <a:rPr kumimoji="1" lang="ja-JP" altLang="en-US" sz="1200" b="0" dirty="0">
                          <a:solidFill>
                            <a:schemeClr val="tx1"/>
                          </a:solidFill>
                        </a:rPr>
                        <a:t>　①</a:t>
                      </a:r>
                      <a:r>
                        <a:rPr kumimoji="1" lang="en-US" altLang="ja-JP" sz="1200" b="0" dirty="0">
                          <a:solidFill>
                            <a:schemeClr val="tx1"/>
                          </a:solidFill>
                        </a:rPr>
                        <a:t>【</a:t>
                      </a:r>
                      <a:r>
                        <a:rPr kumimoji="1" lang="ja-JP" altLang="en-US" sz="1200" b="0" dirty="0">
                          <a:solidFill>
                            <a:schemeClr val="tx1"/>
                          </a:solidFill>
                        </a:rPr>
                        <a:t>主催者</a:t>
                      </a:r>
                      <a:r>
                        <a:rPr kumimoji="1" lang="en-US" altLang="ja-JP" sz="1200" b="0" dirty="0">
                          <a:solidFill>
                            <a:schemeClr val="tx1"/>
                          </a:solidFill>
                        </a:rPr>
                        <a:t>】</a:t>
                      </a:r>
                      <a:r>
                        <a:rPr kumimoji="1" lang="ja-JP" altLang="en-US" sz="1200" b="0" dirty="0">
                          <a:solidFill>
                            <a:schemeClr val="tx1"/>
                          </a:solidFill>
                        </a:rPr>
                        <a:t>文化庁等に申請</a:t>
                      </a:r>
                      <a:endParaRPr kumimoji="1" lang="en-US" altLang="ja-JP" sz="1200" b="0" dirty="0">
                        <a:solidFill>
                          <a:schemeClr val="tx1"/>
                        </a:solidFill>
                      </a:endParaRPr>
                    </a:p>
                    <a:p>
                      <a:pPr algn="l"/>
                      <a:r>
                        <a:rPr kumimoji="1" lang="ja-JP" altLang="en-US" sz="1200" b="0" dirty="0">
                          <a:solidFill>
                            <a:schemeClr val="tx1"/>
                          </a:solidFill>
                        </a:rPr>
                        <a:t>　②</a:t>
                      </a:r>
                      <a:r>
                        <a:rPr kumimoji="1" lang="en-US" altLang="ja-JP" sz="1200" b="0" dirty="0">
                          <a:solidFill>
                            <a:schemeClr val="tx1"/>
                          </a:solidFill>
                        </a:rPr>
                        <a:t>【</a:t>
                      </a:r>
                      <a:r>
                        <a:rPr kumimoji="1" lang="ja-JP" altLang="en-US" sz="1200" b="0" dirty="0">
                          <a:solidFill>
                            <a:schemeClr val="tx1"/>
                          </a:solidFill>
                        </a:rPr>
                        <a:t>文化庁等</a:t>
                      </a:r>
                      <a:r>
                        <a:rPr kumimoji="1" lang="en-US" altLang="ja-JP" sz="1200" b="0" dirty="0">
                          <a:solidFill>
                            <a:schemeClr val="tx1"/>
                          </a:solidFill>
                        </a:rPr>
                        <a:t>】</a:t>
                      </a:r>
                      <a:r>
                        <a:rPr kumimoji="1" lang="ja-JP" altLang="en-US" sz="1200" b="0" dirty="0">
                          <a:solidFill>
                            <a:schemeClr val="tx1"/>
                          </a:solidFill>
                        </a:rPr>
                        <a:t>主催者に「特例対象イベント証明書（仮）」等を交付。そのイベント名等を公表</a:t>
                      </a:r>
                      <a:endParaRPr kumimoji="1" lang="en-US" altLang="ja-JP" sz="1200" b="0" dirty="0">
                        <a:solidFill>
                          <a:schemeClr val="tx1"/>
                        </a:solidFill>
                      </a:endParaRPr>
                    </a:p>
                    <a:p>
                      <a:pPr algn="l"/>
                      <a:r>
                        <a:rPr kumimoji="1" lang="ja-JP" altLang="en-US" sz="1200" b="0" dirty="0">
                          <a:solidFill>
                            <a:schemeClr val="tx1"/>
                          </a:solidFill>
                        </a:rPr>
                        <a:t>　③</a:t>
                      </a:r>
                      <a:r>
                        <a:rPr kumimoji="1" lang="en-US" altLang="ja-JP" sz="1200" b="0" dirty="0">
                          <a:solidFill>
                            <a:schemeClr val="tx1"/>
                          </a:solidFill>
                        </a:rPr>
                        <a:t>【</a:t>
                      </a:r>
                      <a:r>
                        <a:rPr kumimoji="1" lang="ja-JP" altLang="en-US" sz="1200" b="0" dirty="0">
                          <a:solidFill>
                            <a:schemeClr val="tx1"/>
                          </a:solidFill>
                        </a:rPr>
                        <a:t>主催者</a:t>
                      </a:r>
                      <a:r>
                        <a:rPr kumimoji="1" lang="en-US" altLang="ja-JP" sz="1200" b="0" dirty="0">
                          <a:solidFill>
                            <a:schemeClr val="tx1"/>
                          </a:solidFill>
                        </a:rPr>
                        <a:t>】</a:t>
                      </a:r>
                      <a:r>
                        <a:rPr kumimoji="1" lang="ja-JP" altLang="en-US" sz="1200" b="0" dirty="0">
                          <a:solidFill>
                            <a:schemeClr val="tx1"/>
                          </a:solidFill>
                        </a:rPr>
                        <a:t>払戻請求権を放棄した観客等に対し、「特例対象イベント証明書（仮）</a:t>
                      </a:r>
                      <a:r>
                        <a:rPr kumimoji="1" lang="en-US" altLang="ja-JP" sz="1200" b="0" dirty="0">
                          <a:solidFill>
                            <a:schemeClr val="tx1"/>
                          </a:solidFill>
                        </a:rPr>
                        <a:t>[A]</a:t>
                      </a:r>
                      <a:r>
                        <a:rPr kumimoji="1" lang="ja-JP" altLang="en-US" sz="1200" b="0" dirty="0">
                          <a:solidFill>
                            <a:schemeClr val="tx1"/>
                          </a:solidFill>
                        </a:rPr>
                        <a:t>」のコピー、</a:t>
                      </a:r>
                      <a:endParaRPr kumimoji="1" lang="en-US" altLang="ja-JP" sz="1200" b="0" dirty="0">
                        <a:solidFill>
                          <a:schemeClr val="tx1"/>
                        </a:solidFill>
                      </a:endParaRPr>
                    </a:p>
                    <a:p>
                      <a:pPr algn="l"/>
                      <a:r>
                        <a:rPr kumimoji="1" lang="ja-JP" altLang="en-US" sz="1200" b="0" dirty="0">
                          <a:solidFill>
                            <a:schemeClr val="tx1"/>
                          </a:solidFill>
                        </a:rPr>
                        <a:t>　　　　　　　　　「払戻請求権放棄証明書（仮）</a:t>
                      </a:r>
                      <a:r>
                        <a:rPr kumimoji="1" lang="en-US" altLang="ja-JP" sz="1200" b="0" dirty="0">
                          <a:solidFill>
                            <a:schemeClr val="tx1"/>
                          </a:solidFill>
                        </a:rPr>
                        <a:t>[B]</a:t>
                      </a:r>
                      <a:r>
                        <a:rPr kumimoji="1" lang="ja-JP" altLang="en-US" sz="1200" b="0" dirty="0">
                          <a:solidFill>
                            <a:schemeClr val="tx1"/>
                          </a:solidFill>
                        </a:rPr>
                        <a:t>」を交付</a:t>
                      </a:r>
                      <a:endParaRPr kumimoji="1" lang="en-US" altLang="ja-JP" sz="1200" b="0" dirty="0">
                        <a:solidFill>
                          <a:schemeClr val="tx1"/>
                        </a:solidFill>
                      </a:endParaRPr>
                    </a:p>
                    <a:p>
                      <a:pPr algn="l"/>
                      <a:r>
                        <a:rPr kumimoji="1" lang="ja-JP" altLang="en-US" sz="1200" b="0" dirty="0">
                          <a:solidFill>
                            <a:schemeClr val="tx1"/>
                          </a:solidFill>
                        </a:rPr>
                        <a:t>　④</a:t>
                      </a:r>
                      <a:r>
                        <a:rPr kumimoji="1" lang="en-US" altLang="ja-JP" sz="1200" b="0" dirty="0">
                          <a:solidFill>
                            <a:schemeClr val="tx1"/>
                          </a:solidFill>
                        </a:rPr>
                        <a:t>【</a:t>
                      </a:r>
                      <a:r>
                        <a:rPr kumimoji="1" lang="ja-JP" altLang="en-US" sz="1200" b="0" dirty="0">
                          <a:solidFill>
                            <a:schemeClr val="tx1"/>
                          </a:solidFill>
                        </a:rPr>
                        <a:t>観客等</a:t>
                      </a:r>
                      <a:r>
                        <a:rPr kumimoji="1" lang="en-US" altLang="ja-JP" sz="1200" b="0" dirty="0">
                          <a:solidFill>
                            <a:schemeClr val="tx1"/>
                          </a:solidFill>
                        </a:rPr>
                        <a:t>】</a:t>
                      </a:r>
                      <a:r>
                        <a:rPr kumimoji="1" lang="ja-JP" altLang="en-US" sz="1200" b="0" dirty="0">
                          <a:solidFill>
                            <a:schemeClr val="tx1"/>
                          </a:solidFill>
                        </a:rPr>
                        <a:t>確定申告の際、</a:t>
                      </a:r>
                      <a:r>
                        <a:rPr kumimoji="1" lang="en-US" altLang="ja-JP" sz="1200" b="0" dirty="0">
                          <a:solidFill>
                            <a:schemeClr val="tx1"/>
                          </a:solidFill>
                        </a:rPr>
                        <a:t>[A]</a:t>
                      </a:r>
                      <a:r>
                        <a:rPr kumimoji="1" lang="ja-JP" altLang="en-US" sz="1200" b="0" dirty="0">
                          <a:solidFill>
                            <a:schemeClr val="tx1"/>
                          </a:solidFill>
                        </a:rPr>
                        <a:t>と</a:t>
                      </a:r>
                      <a:r>
                        <a:rPr kumimoji="1" lang="en-US" altLang="ja-JP" sz="1200" b="0" dirty="0">
                          <a:solidFill>
                            <a:schemeClr val="tx1"/>
                          </a:solidFill>
                        </a:rPr>
                        <a:t>[B]</a:t>
                      </a:r>
                      <a:r>
                        <a:rPr kumimoji="1" lang="ja-JP" altLang="en-US" sz="1200" b="0" dirty="0">
                          <a:solidFill>
                            <a:schemeClr val="tx1"/>
                          </a:solidFill>
                        </a:rPr>
                        <a:t>を申告書に添付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01120081"/>
                  </a:ext>
                </a:extLst>
              </a:tr>
              <a:tr h="503164">
                <a:tc rowSpan="7">
                  <a:txBody>
                    <a:bodyPr/>
                    <a:lstStyle/>
                    <a:p>
                      <a:pPr algn="l"/>
                      <a:r>
                        <a:rPr kumimoji="1" lang="ja-JP" altLang="en-US" sz="1200" b="0" dirty="0">
                          <a:solidFill>
                            <a:schemeClr val="tx1"/>
                          </a:solidFill>
                        </a:rPr>
                        <a:t>自動車税・軽自動車税環境性能割の臨時的軽減の延長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gridSpan="3">
                  <a:txBody>
                    <a:bodyPr/>
                    <a:lstStyle/>
                    <a:p>
                      <a:pPr algn="l"/>
                      <a:r>
                        <a:rPr kumimoji="1" lang="ja-JP" altLang="en-US" sz="1200" b="0" dirty="0">
                          <a:solidFill>
                            <a:schemeClr val="tx1"/>
                          </a:solidFill>
                        </a:rPr>
                        <a:t>現行の令和元年</a:t>
                      </a:r>
                      <a:r>
                        <a:rPr kumimoji="1" lang="en-US" altLang="ja-JP" sz="1200" b="0" dirty="0">
                          <a:solidFill>
                            <a:schemeClr val="tx1"/>
                          </a:solidFill>
                        </a:rPr>
                        <a:t>10</a:t>
                      </a:r>
                      <a:r>
                        <a:rPr kumimoji="1" lang="ja-JP" altLang="en-US" sz="1200" b="0" dirty="0">
                          <a:solidFill>
                            <a:schemeClr val="tx1"/>
                          </a:solidFill>
                        </a:rPr>
                        <a:t>月１日～令和２年９月</a:t>
                      </a:r>
                      <a:r>
                        <a:rPr kumimoji="1" lang="en-US" altLang="ja-JP" sz="1200" b="0" dirty="0">
                          <a:solidFill>
                            <a:schemeClr val="tx1"/>
                          </a:solidFill>
                        </a:rPr>
                        <a:t>30</a:t>
                      </a:r>
                      <a:r>
                        <a:rPr kumimoji="1" lang="ja-JP" altLang="en-US" sz="1200" b="0" dirty="0">
                          <a:solidFill>
                            <a:schemeClr val="tx1"/>
                          </a:solidFill>
                        </a:rPr>
                        <a:t>日の間に取得した自家用乗用車（新車・中古車）に対する自動車税・軽自動車税環境性能割の臨時的軽減（１％分軽減）を</a:t>
                      </a:r>
                      <a:r>
                        <a:rPr kumimoji="1" lang="ja-JP" altLang="en-US" sz="1200" b="1" u="sng" dirty="0">
                          <a:solidFill>
                            <a:srgbClr val="FF0000"/>
                          </a:solidFill>
                        </a:rPr>
                        <a:t>令和３年３月</a:t>
                      </a:r>
                      <a:r>
                        <a:rPr kumimoji="1" lang="en-US" altLang="ja-JP" sz="1200" b="1" u="sng" dirty="0">
                          <a:solidFill>
                            <a:srgbClr val="FF0000"/>
                          </a:solidFill>
                        </a:rPr>
                        <a:t>31</a:t>
                      </a:r>
                      <a:r>
                        <a:rPr kumimoji="1" lang="ja-JP" altLang="en-US" sz="1200" b="1" u="sng" dirty="0">
                          <a:solidFill>
                            <a:srgbClr val="FF0000"/>
                          </a:solidFill>
                        </a:rPr>
                        <a:t>日まで</a:t>
                      </a:r>
                      <a:r>
                        <a:rPr kumimoji="1" lang="ja-JP" altLang="en-US" sz="1200" b="1" dirty="0">
                          <a:solidFill>
                            <a:srgbClr val="FF0000"/>
                          </a:solidFill>
                        </a:rPr>
                        <a:t>６か月延長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9164730"/>
                  </a:ext>
                </a:extLst>
              </a:tr>
              <a:tr h="301898">
                <a:tc vMerge="1">
                  <a:txBody>
                    <a:bodyPr/>
                    <a:lstStyle/>
                    <a:p>
                      <a:endParaRPr kumimoji="1" lang="ja-JP" altLang="en-US"/>
                    </a:p>
                  </a:txBody>
                  <a:tcPr/>
                </a:tc>
                <a:tc>
                  <a:txBody>
                    <a:bodyPr/>
                    <a:lstStyle/>
                    <a:p>
                      <a:pPr algn="ct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200" b="0" dirty="0">
                          <a:solidFill>
                            <a:schemeClr val="tx1"/>
                          </a:solidFill>
                        </a:rPr>
                        <a:t>登録車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200" b="0" dirty="0">
                          <a:solidFill>
                            <a:schemeClr val="tx1"/>
                          </a:solidFill>
                        </a:rPr>
                        <a:t>軽自動車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extLst>
                  <a:ext uri="{0D108BD9-81ED-4DB2-BD59-A6C34878D82A}">
                    <a16:rowId xmlns:a16="http://schemas.microsoft.com/office/drawing/2014/main" val="1028653270"/>
                  </a:ext>
                </a:extLst>
              </a:tr>
              <a:tr h="301898">
                <a:tc vMerge="1">
                  <a:txBody>
                    <a:bodyPr/>
                    <a:lstStyle/>
                    <a:p>
                      <a:endParaRPr kumimoji="1" lang="ja-JP" altLang="en-US"/>
                    </a:p>
                  </a:txBody>
                  <a:tcPr/>
                </a:tc>
                <a:tc>
                  <a:txBody>
                    <a:bodyPr/>
                    <a:lstStyle/>
                    <a:p>
                      <a:pPr algn="ctr"/>
                      <a:r>
                        <a:rPr kumimoji="1" lang="ja-JP" altLang="en-US" sz="1200" b="0" dirty="0">
                          <a:solidFill>
                            <a:schemeClr val="tx1"/>
                          </a:solidFill>
                        </a:rPr>
                        <a:t>電気自動車等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200" b="0" dirty="0">
                          <a:solidFill>
                            <a:schemeClr val="tx1"/>
                          </a:solidFill>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kumimoji="1" lang="ja-JP" altLang="en-US" sz="1200" b="0" dirty="0">
                          <a:solidFill>
                            <a:schemeClr val="tx1"/>
                          </a:solidFill>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5239749"/>
                  </a:ext>
                </a:extLst>
              </a:tr>
              <a:tr h="301898">
                <a:tc vMerge="1">
                  <a:txBody>
                    <a:bodyPr/>
                    <a:lstStyle/>
                    <a:p>
                      <a:endParaRPr kumimoji="1" lang="ja-JP" altLang="en-US"/>
                    </a:p>
                  </a:txBody>
                  <a:tcPr/>
                </a:tc>
                <a:tc>
                  <a:txBody>
                    <a:bodyPr/>
                    <a:lstStyle/>
                    <a:p>
                      <a:pPr algn="ctr"/>
                      <a:r>
                        <a:rPr kumimoji="1" lang="en-US" altLang="ja-JP" sz="1200" b="0" dirty="0">
                          <a:solidFill>
                            <a:schemeClr val="tx1"/>
                          </a:solidFill>
                        </a:rPr>
                        <a:t>2020</a:t>
                      </a:r>
                      <a:r>
                        <a:rPr kumimoji="1" lang="ja-JP" altLang="en-US" sz="1200" b="0" dirty="0">
                          <a:solidFill>
                            <a:schemeClr val="tx1"/>
                          </a:solidFill>
                        </a:rPr>
                        <a:t>基準＋</a:t>
                      </a:r>
                      <a:r>
                        <a:rPr kumimoji="1" lang="en-US" altLang="ja-JP" sz="1200" b="0" dirty="0">
                          <a:solidFill>
                            <a:schemeClr val="tx1"/>
                          </a:solidFill>
                        </a:rPr>
                        <a:t>20</a:t>
                      </a:r>
                      <a:r>
                        <a:rPr kumimoji="1" lang="ja-JP" altLang="en-US" sz="12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1953166"/>
                  </a:ext>
                </a:extLst>
              </a:tr>
              <a:tr h="301898">
                <a:tc vMerge="1">
                  <a:txBody>
                    <a:bodyPr/>
                    <a:lstStyle/>
                    <a:p>
                      <a:endParaRPr kumimoji="1" lang="ja-JP" altLang="en-US"/>
                    </a:p>
                  </a:txBody>
                  <a:tcPr/>
                </a:tc>
                <a:tc>
                  <a:txBody>
                    <a:bodyPr/>
                    <a:lstStyle/>
                    <a:p>
                      <a:pPr algn="ctr"/>
                      <a:r>
                        <a:rPr kumimoji="1" lang="en-US" altLang="ja-JP" sz="1200" b="0" dirty="0">
                          <a:solidFill>
                            <a:schemeClr val="tx1"/>
                          </a:solidFill>
                        </a:rPr>
                        <a:t>2020</a:t>
                      </a:r>
                      <a:r>
                        <a:rPr kumimoji="1" lang="ja-JP" altLang="en-US" sz="1200" b="0" dirty="0">
                          <a:solidFill>
                            <a:schemeClr val="tx1"/>
                          </a:solidFill>
                        </a:rPr>
                        <a:t>基準＋</a:t>
                      </a:r>
                      <a:r>
                        <a:rPr kumimoji="1" lang="en-US" altLang="ja-JP" sz="1200" b="0" dirty="0">
                          <a:solidFill>
                            <a:schemeClr val="tx1"/>
                          </a:solidFill>
                        </a:rPr>
                        <a:t>10</a:t>
                      </a:r>
                      <a:r>
                        <a:rPr kumimoji="1" lang="ja-JP" altLang="en-US" sz="12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rPr>
                        <a:t>１％　⇒　</a:t>
                      </a:r>
                      <a:r>
                        <a:rPr kumimoji="1" lang="ja-JP" altLang="en-US" sz="1200" b="0" dirty="0">
                          <a:solidFill>
                            <a:srgbClr val="FF0000"/>
                          </a:solidFill>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4420093"/>
                  </a:ext>
                </a:extLst>
              </a:tr>
              <a:tr h="301898">
                <a:tc vMerge="1">
                  <a:txBody>
                    <a:bodyPr/>
                    <a:lstStyle/>
                    <a:p>
                      <a:endParaRPr kumimoji="1" lang="ja-JP" altLang="en-US"/>
                    </a:p>
                  </a:txBody>
                  <a:tcPr/>
                </a:tc>
                <a:tc>
                  <a:txBody>
                    <a:bodyPr/>
                    <a:lstStyle/>
                    <a:p>
                      <a:pPr algn="ctr"/>
                      <a:r>
                        <a:rPr kumimoji="1" lang="en-US" altLang="ja-JP" sz="1200" b="0" dirty="0">
                          <a:solidFill>
                            <a:schemeClr val="tx1"/>
                          </a:solidFill>
                        </a:rPr>
                        <a:t>2020</a:t>
                      </a:r>
                      <a:r>
                        <a:rPr kumimoji="1" lang="ja-JP" altLang="en-US" sz="1200" b="0" dirty="0">
                          <a:solidFill>
                            <a:schemeClr val="tx1"/>
                          </a:solidFill>
                        </a:rPr>
                        <a:t>基準達成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rPr>
                        <a:t>２％　⇒　</a:t>
                      </a:r>
                      <a:r>
                        <a:rPr kumimoji="1" lang="ja-JP" altLang="en-US" sz="1200" b="0" dirty="0">
                          <a:solidFill>
                            <a:srgbClr val="FF0000"/>
                          </a:solidFill>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１％　⇒　</a:t>
                      </a:r>
                      <a:r>
                        <a:rPr kumimoji="1" lang="ja-JP" altLang="en-US" sz="1200" b="0" dirty="0">
                          <a:solidFill>
                            <a:srgbClr val="FF0000"/>
                          </a:solidFill>
                        </a:rPr>
                        <a:t>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0113155"/>
                  </a:ext>
                </a:extLst>
              </a:tr>
              <a:tr h="503164">
                <a:tc vMerge="1">
                  <a:txBody>
                    <a:bodyPr/>
                    <a:lstStyle/>
                    <a:p>
                      <a:endParaRPr kumimoji="1" lang="ja-JP" altLang="en-US"/>
                    </a:p>
                  </a:txBody>
                  <a:tcPr/>
                </a:tc>
                <a:tc>
                  <a:txBody>
                    <a:bodyPr/>
                    <a:lstStyle/>
                    <a:p>
                      <a:pPr algn="ctr"/>
                      <a:r>
                        <a:rPr kumimoji="1" lang="en-US" altLang="ja-JP" sz="1200" b="0" dirty="0">
                          <a:solidFill>
                            <a:schemeClr val="tx1"/>
                          </a:solidFill>
                        </a:rPr>
                        <a:t>2015</a:t>
                      </a:r>
                      <a:r>
                        <a:rPr kumimoji="1" lang="ja-JP" altLang="en-US" sz="1200" b="0" dirty="0">
                          <a:solidFill>
                            <a:schemeClr val="tx1"/>
                          </a:solidFill>
                        </a:rPr>
                        <a:t>基準＋</a:t>
                      </a:r>
                      <a:r>
                        <a:rPr kumimoji="1" lang="en-US" altLang="ja-JP" sz="1200" b="0" dirty="0">
                          <a:solidFill>
                            <a:schemeClr val="tx1"/>
                          </a:solidFill>
                        </a:rPr>
                        <a:t>10</a:t>
                      </a:r>
                      <a:r>
                        <a:rPr kumimoji="1" lang="ja-JP" altLang="en-US" sz="1200" b="0" dirty="0">
                          <a:solidFill>
                            <a:schemeClr val="tx1"/>
                          </a:solidFill>
                        </a:rPr>
                        <a:t>％</a:t>
                      </a:r>
                      <a:endParaRPr kumimoji="1" lang="en-US" altLang="ja-JP" sz="1200" b="0" dirty="0">
                        <a:solidFill>
                          <a:schemeClr val="tx1"/>
                        </a:solidFill>
                      </a:endParaRPr>
                    </a:p>
                    <a:p>
                      <a:pPr algn="ctr"/>
                      <a:r>
                        <a:rPr kumimoji="1" lang="ja-JP" altLang="en-US" sz="1200" b="0" dirty="0">
                          <a:solidFill>
                            <a:schemeClr val="tx1"/>
                          </a:solidFill>
                        </a:rPr>
                        <a:t>上記以外の自動車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rPr>
                        <a:t>３％　⇒　</a:t>
                      </a:r>
                      <a:r>
                        <a:rPr kumimoji="1" lang="ja-JP" altLang="en-US" sz="1200" b="0" dirty="0">
                          <a:solidFill>
                            <a:srgbClr val="FF0000"/>
                          </a:solidFill>
                        </a:rPr>
                        <a:t>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２％　⇒　</a:t>
                      </a:r>
                      <a:r>
                        <a:rPr kumimoji="1" lang="ja-JP" altLang="en-US" sz="1200" b="0" dirty="0">
                          <a:solidFill>
                            <a:srgbClr val="FF0000"/>
                          </a:solidFill>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1459327"/>
                  </a:ext>
                </a:extLst>
              </a:tr>
            </a:tbl>
          </a:graphicData>
        </a:graphic>
      </p:graphicFrame>
    </p:spTree>
    <p:extLst>
      <p:ext uri="{BB962C8B-B14F-4D97-AF65-F5344CB8AC3E}">
        <p14:creationId xmlns:p14="http://schemas.microsoft.com/office/powerpoint/2010/main" val="424735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E75EE1-8FA7-453F-BBEF-AFE3F31CBDEE}"/>
              </a:ext>
            </a:extLst>
          </p:cNvPr>
          <p:cNvSpPr>
            <a:spLocks noGrp="1"/>
          </p:cNvSpPr>
          <p:nvPr>
            <p:ph type="sldNum" sz="quarter" idx="12"/>
          </p:nvPr>
        </p:nvSpPr>
        <p:spPr/>
        <p:txBody>
          <a:bodyPr/>
          <a:lstStyle/>
          <a:p>
            <a:fld id="{1362F500-D807-4F86-B166-BF8A5EBA9C38}" type="slidenum">
              <a:rPr kumimoji="1" lang="ja-JP" altLang="en-US" smtClean="0"/>
              <a:t>2</a:t>
            </a:fld>
            <a:endParaRPr kumimoji="1" lang="ja-JP" altLang="en-US" dirty="0"/>
          </a:p>
        </p:txBody>
      </p:sp>
      <p:sp>
        <p:nvSpPr>
          <p:cNvPr id="14" name="テキスト ボックス 13">
            <a:extLst>
              <a:ext uri="{FF2B5EF4-FFF2-40B4-BE49-F238E27FC236}">
                <a16:creationId xmlns:a16="http://schemas.microsoft.com/office/drawing/2014/main" id="{35CCDDF3-0789-42B4-AF03-B11AA9B661EA}"/>
              </a:ext>
            </a:extLst>
          </p:cNvPr>
          <p:cNvSpPr txBox="1"/>
          <p:nvPr/>
        </p:nvSpPr>
        <p:spPr>
          <a:xfrm>
            <a:off x="520790" y="70071"/>
            <a:ext cx="2755487" cy="369332"/>
          </a:xfrm>
          <a:prstGeom prst="rect">
            <a:avLst/>
          </a:prstGeom>
          <a:noFill/>
        </p:spPr>
        <p:txBody>
          <a:bodyPr wrap="square" rtlCol="0">
            <a:spAutoFit/>
          </a:bodyPr>
          <a:lstStyle/>
          <a:p>
            <a:r>
              <a:rPr lang="ja-JP" altLang="en-US" b="1" spc="300" dirty="0">
                <a:solidFill>
                  <a:schemeClr val="bg1"/>
                </a:solidFill>
                <a:latin typeface="ＭＳ Ｐゴシック" pitchFamily="50" charset="-128"/>
                <a:ea typeface="ＭＳ Ｐゴシック" pitchFamily="50" charset="-128"/>
              </a:rPr>
              <a:t>全体像</a:t>
            </a:r>
            <a:endParaRPr kumimoji="1" lang="ja-JP" altLang="en-US" sz="1100" b="1" spc="300" dirty="0">
              <a:solidFill>
                <a:schemeClr val="bg1"/>
              </a:solidFill>
              <a:latin typeface="ＭＳ Ｐゴシック" pitchFamily="50" charset="-128"/>
              <a:ea typeface="ＭＳ Ｐゴシック" pitchFamily="50" charset="-128"/>
            </a:endParaRPr>
          </a:p>
        </p:txBody>
      </p:sp>
      <p:sp>
        <p:nvSpPr>
          <p:cNvPr id="7" name="テキスト ボックス 6">
            <a:extLst>
              <a:ext uri="{FF2B5EF4-FFF2-40B4-BE49-F238E27FC236}">
                <a16:creationId xmlns:a16="http://schemas.microsoft.com/office/drawing/2014/main" id="{DF97A3E1-D42E-44D4-B5F3-59C83354D512}"/>
              </a:ext>
            </a:extLst>
          </p:cNvPr>
          <p:cNvSpPr txBox="1"/>
          <p:nvPr/>
        </p:nvSpPr>
        <p:spPr>
          <a:xfrm>
            <a:off x="303508" y="537853"/>
            <a:ext cx="9298983" cy="523220"/>
          </a:xfrm>
          <a:prstGeom prst="rect">
            <a:avLst/>
          </a:prstGeom>
          <a:noFill/>
        </p:spPr>
        <p:txBody>
          <a:bodyPr wrap="square" rtlCol="0">
            <a:spAutoFit/>
          </a:bodyPr>
          <a:lstStyle/>
          <a:p>
            <a:r>
              <a:rPr lang="ja-JP" altLang="en-US" sz="2800" b="1" spc="300" dirty="0">
                <a:latin typeface="ＭＳ Ｐゴシック" pitchFamily="50" charset="-128"/>
                <a:ea typeface="ＭＳ Ｐゴシック" pitchFamily="50" charset="-128"/>
              </a:rPr>
              <a:t>緊急経済対策における税制上の措置（案）</a:t>
            </a:r>
            <a:endParaRPr kumimoji="1" lang="ja-JP" altLang="en-US" sz="1600" b="1" spc="300" dirty="0">
              <a:latin typeface="ＭＳ Ｐゴシック" pitchFamily="50" charset="-128"/>
              <a:ea typeface="ＭＳ Ｐゴシック" pitchFamily="50" charset="-128"/>
            </a:endParaRPr>
          </a:p>
        </p:txBody>
      </p:sp>
      <p:graphicFrame>
        <p:nvGraphicFramePr>
          <p:cNvPr id="10" name="表 9">
            <a:extLst>
              <a:ext uri="{FF2B5EF4-FFF2-40B4-BE49-F238E27FC236}">
                <a16:creationId xmlns:a16="http://schemas.microsoft.com/office/drawing/2014/main" id="{DD4BDDBF-56A7-4AC6-A081-749493975068}"/>
              </a:ext>
            </a:extLst>
          </p:cNvPr>
          <p:cNvGraphicFramePr>
            <a:graphicFrameLocks noGrp="1"/>
          </p:cNvGraphicFramePr>
          <p:nvPr>
            <p:extLst>
              <p:ext uri="{D42A27DB-BD31-4B8C-83A1-F6EECF244321}">
                <p14:modId xmlns:p14="http://schemas.microsoft.com/office/powerpoint/2010/main" val="4049656389"/>
              </p:ext>
            </p:extLst>
          </p:nvPr>
        </p:nvGraphicFramePr>
        <p:xfrm>
          <a:off x="303508" y="1928047"/>
          <a:ext cx="9312228" cy="3291840"/>
        </p:xfrm>
        <a:graphic>
          <a:graphicData uri="http://schemas.openxmlformats.org/drawingml/2006/table">
            <a:tbl>
              <a:tblPr firstRow="1" bandRow="1">
                <a:tableStyleId>{5C22544A-7EE6-4342-B048-85BDC9FD1C3A}</a:tableStyleId>
              </a:tblPr>
              <a:tblGrid>
                <a:gridCol w="1134675">
                  <a:extLst>
                    <a:ext uri="{9D8B030D-6E8A-4147-A177-3AD203B41FA5}">
                      <a16:colId xmlns:a16="http://schemas.microsoft.com/office/drawing/2014/main" val="20001"/>
                    </a:ext>
                  </a:extLst>
                </a:gridCol>
                <a:gridCol w="8177553">
                  <a:extLst>
                    <a:ext uri="{9D8B030D-6E8A-4147-A177-3AD203B41FA5}">
                      <a16:colId xmlns:a16="http://schemas.microsoft.com/office/drawing/2014/main" val="20002"/>
                    </a:ext>
                  </a:extLst>
                </a:gridCol>
              </a:tblGrid>
              <a:tr h="0">
                <a:tc>
                  <a:txBody>
                    <a:bodyPr/>
                    <a:lstStyle/>
                    <a:p>
                      <a:pPr algn="ctr"/>
                      <a:r>
                        <a:rPr kumimoji="1" lang="ja-JP" altLang="en-US" sz="1200" b="0" dirty="0">
                          <a:solidFill>
                            <a:schemeClr val="tx1"/>
                          </a:solidFill>
                          <a:latin typeface="+mn-ea"/>
                          <a:ea typeface="+mn-ea"/>
                        </a:rPr>
                        <a:t>税　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200" b="0" dirty="0">
                          <a:solidFill>
                            <a:schemeClr val="tx1"/>
                          </a:solidFill>
                          <a:latin typeface="+mn-ea"/>
                          <a:ea typeface="+mn-ea"/>
                        </a:rPr>
                        <a:t>　　　　　　　　　　　　　　　　　内　容</a:t>
                      </a:r>
                      <a:r>
                        <a:rPr kumimoji="1" lang="ja-JP" altLang="en-US" sz="1200" b="1" dirty="0">
                          <a:solidFill>
                            <a:srgbClr val="FF0000"/>
                          </a:solidFill>
                          <a:latin typeface="+mn-ea"/>
                          <a:ea typeface="+mn-ea"/>
                        </a:rPr>
                        <a:t>（★は認定経営支援等機関等の関与が必要）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extLst>
                  <a:ext uri="{0D108BD9-81ED-4DB2-BD59-A6C34878D82A}">
                    <a16:rowId xmlns:a16="http://schemas.microsoft.com/office/drawing/2014/main" val="1587433845"/>
                  </a:ext>
                </a:extLst>
              </a:tr>
              <a:tr h="0">
                <a:tc rowSpan="2">
                  <a:txBody>
                    <a:bodyPr/>
                    <a:lstStyle/>
                    <a:p>
                      <a:pPr algn="ctr"/>
                      <a:r>
                        <a:rPr kumimoji="1" lang="ja-JP" altLang="en-US" sz="1200" b="0" dirty="0">
                          <a:solidFill>
                            <a:schemeClr val="tx1"/>
                          </a:solidFill>
                          <a:latin typeface="+mn-ea"/>
                          <a:ea typeface="+mn-ea"/>
                        </a:rPr>
                        <a:t>固定資産税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mn-ea"/>
                          <a:ea typeface="+mn-ea"/>
                        </a:rPr>
                        <a:t>中小事業者等の固定資産税の減免（売上が前年同期比</a:t>
                      </a:r>
                      <a:r>
                        <a:rPr kumimoji="1" lang="en-US" altLang="ja-JP" sz="1200" b="0" dirty="0">
                          <a:solidFill>
                            <a:schemeClr val="tx1"/>
                          </a:solidFill>
                          <a:latin typeface="+mn-ea"/>
                          <a:ea typeface="+mn-ea"/>
                        </a:rPr>
                        <a:t>30</a:t>
                      </a:r>
                      <a:r>
                        <a:rPr kumimoji="1" lang="ja-JP" altLang="en-US" sz="1200" b="0" dirty="0">
                          <a:solidFill>
                            <a:schemeClr val="tx1"/>
                          </a:solidFill>
                          <a:latin typeface="+mn-ea"/>
                          <a:ea typeface="+mn-ea"/>
                        </a:rPr>
                        <a:t>％以上減で</a:t>
                      </a:r>
                      <a:r>
                        <a:rPr kumimoji="1" lang="en-US" altLang="ja-JP" sz="1200" b="0" dirty="0">
                          <a:solidFill>
                            <a:schemeClr val="tx1"/>
                          </a:solidFill>
                          <a:latin typeface="+mn-ea"/>
                          <a:ea typeface="+mn-ea"/>
                        </a:rPr>
                        <a:t>1/2</a:t>
                      </a:r>
                      <a:r>
                        <a:rPr kumimoji="1" lang="ja-JP" altLang="en-US" sz="1200" b="0" dirty="0">
                          <a:solidFill>
                            <a:schemeClr val="tx1"/>
                          </a:solidFill>
                          <a:latin typeface="+mn-ea"/>
                          <a:ea typeface="+mn-ea"/>
                        </a:rPr>
                        <a:t>軽減、</a:t>
                      </a:r>
                      <a:r>
                        <a:rPr kumimoji="1" lang="en-US" altLang="ja-JP" sz="1200" b="0" dirty="0">
                          <a:solidFill>
                            <a:schemeClr val="tx1"/>
                          </a:solidFill>
                          <a:latin typeface="+mn-ea"/>
                          <a:ea typeface="+mn-ea"/>
                        </a:rPr>
                        <a:t>50</a:t>
                      </a:r>
                      <a:r>
                        <a:rPr kumimoji="1" lang="ja-JP" altLang="en-US" sz="1200" b="0" dirty="0">
                          <a:solidFill>
                            <a:schemeClr val="tx1"/>
                          </a:solidFill>
                          <a:latin typeface="+mn-ea"/>
                          <a:ea typeface="+mn-ea"/>
                        </a:rPr>
                        <a:t>％以上減で全額免除） </a:t>
                      </a:r>
                      <a:r>
                        <a:rPr kumimoji="1" lang="ja-JP" altLang="en-US" sz="1200" b="0" dirty="0">
                          <a:solidFill>
                            <a:srgbClr val="FF0000"/>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924273"/>
                  </a:ext>
                </a:extLst>
              </a:tr>
              <a:tr h="0">
                <a:tc vMerge="1">
                  <a:txBody>
                    <a:bodyPr/>
                    <a:lstStyle/>
                    <a:p>
                      <a:pPr algn="ctr"/>
                      <a:endParaRPr kumimoji="1" lang="ja-JP" altLang="en-US" sz="14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kumimoji="1" lang="ja-JP" altLang="en-US" sz="1200" b="0" dirty="0">
                          <a:solidFill>
                            <a:schemeClr val="tx1"/>
                          </a:solidFill>
                          <a:latin typeface="+mn-ea"/>
                          <a:ea typeface="+mn-ea"/>
                        </a:rPr>
                        <a:t>固定資産税の特例の拡充・延長（事業用家屋と構築物を追加、令和</a:t>
                      </a:r>
                      <a:r>
                        <a:rPr kumimoji="1" lang="en-US" altLang="ja-JP" sz="1200" b="0" dirty="0">
                          <a:solidFill>
                            <a:schemeClr val="tx1"/>
                          </a:solidFill>
                          <a:latin typeface="+mn-ea"/>
                          <a:ea typeface="+mn-ea"/>
                        </a:rPr>
                        <a:t>4</a:t>
                      </a:r>
                      <a:r>
                        <a:rPr kumimoji="1" lang="ja-JP" altLang="en-US" sz="1200" b="0" dirty="0">
                          <a:solidFill>
                            <a:schemeClr val="tx1"/>
                          </a:solidFill>
                          <a:latin typeface="+mn-ea"/>
                          <a:ea typeface="+mn-ea"/>
                        </a:rPr>
                        <a:t>年度まで</a:t>
                      </a:r>
                      <a:r>
                        <a:rPr kumimoji="1" lang="en-US" altLang="ja-JP" sz="1200" b="0" dirty="0">
                          <a:solidFill>
                            <a:schemeClr val="tx1"/>
                          </a:solidFill>
                          <a:latin typeface="+mn-ea"/>
                          <a:ea typeface="+mn-ea"/>
                        </a:rPr>
                        <a:t>2</a:t>
                      </a:r>
                      <a:r>
                        <a:rPr kumimoji="1" lang="ja-JP" altLang="en-US" sz="1200" b="0" dirty="0">
                          <a:solidFill>
                            <a:schemeClr val="tx1"/>
                          </a:solidFill>
                          <a:latin typeface="+mn-ea"/>
                          <a:ea typeface="+mn-ea"/>
                        </a:rPr>
                        <a:t>年延長） </a:t>
                      </a:r>
                      <a:r>
                        <a:rPr kumimoji="1" lang="ja-JP" altLang="en-US" sz="1200" b="0" dirty="0">
                          <a:solidFill>
                            <a:srgbClr val="FF0000"/>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7521515"/>
                  </a:ext>
                </a:extLst>
              </a:tr>
              <a:tr h="118824">
                <a:tc rowSpan="2">
                  <a:txBody>
                    <a:bodyPr/>
                    <a:lstStyle/>
                    <a:p>
                      <a:pPr algn="ctr"/>
                      <a:r>
                        <a:rPr kumimoji="1" lang="ja-JP" altLang="en-US" sz="1200" b="0" dirty="0">
                          <a:solidFill>
                            <a:schemeClr val="tx1"/>
                          </a:solidFill>
                          <a:latin typeface="+mn-ea"/>
                          <a:ea typeface="+mn-ea"/>
                        </a:rPr>
                        <a:t>法人税</a:t>
                      </a:r>
                      <a:endParaRPr kumimoji="1" lang="en-US" altLang="ja-JP"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rPr>
                        <a:t>中小企業経営強化税制の拡充（中小事業者のテレワーク等のデジタル化設備投資を促進） </a:t>
                      </a:r>
                      <a:r>
                        <a:rPr kumimoji="1" lang="ja-JP" altLang="en-US" sz="1200" dirty="0">
                          <a:solidFill>
                            <a:srgbClr val="FF0000"/>
                          </a:solidFill>
                          <a:latin typeface="+mn-ea"/>
                        </a:rPr>
                        <a:t>★</a:t>
                      </a:r>
                      <a:endParaRPr kumimoji="1" lang="ja-JP" altLang="en-US" sz="1200" dirty="0">
                        <a:latin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欠損金の繰戻し還付の拡充（資本金</a:t>
                      </a:r>
                      <a:r>
                        <a:rPr kumimoji="1" lang="en-US" altLang="ja-JP" sz="1200" b="0" dirty="0">
                          <a:solidFill>
                            <a:schemeClr val="tx1"/>
                          </a:solidFill>
                          <a:latin typeface="+mn-ea"/>
                          <a:ea typeface="+mn-ea"/>
                        </a:rPr>
                        <a:t>10</a:t>
                      </a:r>
                      <a:r>
                        <a:rPr kumimoji="1" lang="ja-JP" altLang="en-US" sz="1200" b="0" dirty="0">
                          <a:solidFill>
                            <a:schemeClr val="tx1"/>
                          </a:solidFill>
                          <a:latin typeface="+mn-ea"/>
                          <a:ea typeface="+mn-ea"/>
                        </a:rPr>
                        <a:t>億円以下の中堅企業に対象者を拡大）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8247148"/>
                  </a:ext>
                </a:extLst>
              </a:tr>
              <a:tr h="0">
                <a:tc>
                  <a:txBody>
                    <a:bodyPr/>
                    <a:lstStyle/>
                    <a:p>
                      <a:pPr algn="ctr"/>
                      <a:r>
                        <a:rPr kumimoji="1" lang="ja-JP" altLang="en-US" sz="1200" b="0" dirty="0">
                          <a:solidFill>
                            <a:schemeClr val="tx1"/>
                          </a:solidFill>
                          <a:latin typeface="+mn-ea"/>
                          <a:ea typeface="+mn-ea"/>
                        </a:rPr>
                        <a:t>消費税</a:t>
                      </a:r>
                      <a:endParaRPr kumimoji="1" lang="en-US" altLang="ja-JP"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消費税の課税選択の変更特例（課税期間開始後でも変更可能に）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9629603"/>
                  </a:ext>
                </a:extLst>
              </a:tr>
              <a:tr h="125665">
                <a:tc>
                  <a:txBody>
                    <a:bodyPr/>
                    <a:lstStyle/>
                    <a:p>
                      <a:pPr algn="ctr"/>
                      <a:r>
                        <a:rPr kumimoji="1" lang="ja-JP" altLang="en-US" sz="1200" b="0" dirty="0">
                          <a:solidFill>
                            <a:schemeClr val="tx1"/>
                          </a:solidFill>
                          <a:latin typeface="+mn-ea"/>
                          <a:ea typeface="+mn-ea"/>
                        </a:rPr>
                        <a:t>各税目共通</a:t>
                      </a:r>
                      <a:endParaRPr kumimoji="1" lang="en-US" altLang="ja-JP"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mn-ea"/>
                          <a:ea typeface="+mn-ea"/>
                        </a:rPr>
                        <a:t>納税の猶予制度の特例（売上が前年同月比</a:t>
                      </a:r>
                      <a:r>
                        <a:rPr kumimoji="1" lang="en-US" altLang="ja-JP" sz="1200" b="0" dirty="0">
                          <a:solidFill>
                            <a:schemeClr val="tx1"/>
                          </a:solidFill>
                          <a:latin typeface="+mn-ea"/>
                          <a:ea typeface="+mn-ea"/>
                        </a:rPr>
                        <a:t>20</a:t>
                      </a:r>
                      <a:r>
                        <a:rPr kumimoji="1" lang="ja-JP" altLang="en-US" sz="1200" b="0" dirty="0">
                          <a:solidFill>
                            <a:schemeClr val="tx1"/>
                          </a:solidFill>
                          <a:latin typeface="+mn-ea"/>
                          <a:ea typeface="+mn-ea"/>
                        </a:rPr>
                        <a:t>％以上減で無担保・延滞税なしで納税を猶予）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4218540"/>
                  </a:ext>
                </a:extLst>
              </a:tr>
              <a:tr h="125665">
                <a:tc rowSpan="5">
                  <a:txBody>
                    <a:bodyPr/>
                    <a:lstStyle/>
                    <a:p>
                      <a:pPr algn="ctr"/>
                      <a:r>
                        <a:rPr kumimoji="1" lang="ja-JP" altLang="en-US" sz="1200" b="0" dirty="0">
                          <a:solidFill>
                            <a:schemeClr val="tx1"/>
                          </a:solidFill>
                          <a:latin typeface="+mn-ea"/>
                          <a:ea typeface="+mn-ea"/>
                        </a:rPr>
                        <a:t>その他</a:t>
                      </a:r>
                      <a:endParaRPr kumimoji="1" lang="en-US" altLang="ja-JP"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mn-ea"/>
                          <a:ea typeface="+mn-ea"/>
                        </a:rPr>
                        <a:t>住宅ローン控除の適用要件の弾力化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22019"/>
                  </a:ext>
                </a:extLst>
              </a:tr>
              <a:tr h="251330">
                <a:tc vMerge="1">
                  <a:txBody>
                    <a:bodyPr/>
                    <a:lstStyle/>
                    <a:p>
                      <a:pPr algn="ctr"/>
                      <a:endParaRPr kumimoji="1" lang="en-US" altLang="ja-JP"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耐震改修した住宅に係る不動産取得税の特例措置の適用要件の弾力化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060341"/>
                  </a:ext>
                </a:extLst>
              </a:tr>
              <a:tr h="195094">
                <a:tc vMerge="1">
                  <a:txBody>
                    <a:bodyPr/>
                    <a:lstStyle/>
                    <a:p>
                      <a:pPr algn="ctr"/>
                      <a:endParaRPr kumimoji="1" lang="en-US" altLang="ja-JP"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特別貸付に係る印紙税の非課税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6597844"/>
                  </a:ext>
                </a:extLst>
              </a:tr>
              <a:tr h="12566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文化芸術・スポーツイベントを中止等した主催者に対する払戻請求権を放棄した観客等への寄附金控除の適用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0898745"/>
                  </a:ext>
                </a:extLst>
              </a:tr>
              <a:tr h="125665">
                <a:tc vMerge="1">
                  <a:txBody>
                    <a:bodyPr/>
                    <a:lstStyle/>
                    <a:p>
                      <a:pPr algn="ctr"/>
                      <a:endParaRPr kumimoji="1" lang="en-US" altLang="ja-JP" sz="1200" b="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mn-ea"/>
                          <a:ea typeface="+mn-ea"/>
                        </a:rPr>
                        <a:t>自動車税・軽自動車税環境性能割の臨時的軽減の延長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404934"/>
                  </a:ext>
                </a:extLst>
              </a:tr>
            </a:tbl>
          </a:graphicData>
        </a:graphic>
      </p:graphicFrame>
      <p:sp>
        <p:nvSpPr>
          <p:cNvPr id="16" name="テキスト ボックス 15">
            <a:extLst>
              <a:ext uri="{FF2B5EF4-FFF2-40B4-BE49-F238E27FC236}">
                <a16:creationId xmlns:a16="http://schemas.microsoft.com/office/drawing/2014/main" id="{23B803B2-250A-43C0-8A77-662B6A03EC77}"/>
              </a:ext>
            </a:extLst>
          </p:cNvPr>
          <p:cNvSpPr txBox="1"/>
          <p:nvPr/>
        </p:nvSpPr>
        <p:spPr>
          <a:xfrm>
            <a:off x="296886" y="1219200"/>
            <a:ext cx="9312230" cy="584775"/>
          </a:xfrm>
          <a:prstGeom prst="rect">
            <a:avLst/>
          </a:prstGeom>
          <a:noFill/>
          <a:ln>
            <a:solidFill>
              <a:srgbClr val="1660A1"/>
            </a:solidFill>
          </a:ln>
        </p:spPr>
        <p:txBody>
          <a:bodyPr wrap="square" rtlCol="0">
            <a:spAutoFit/>
          </a:bodyPr>
          <a:lstStyle/>
          <a:p>
            <a:r>
              <a:rPr kumimoji="1" lang="ja-JP" altLang="en-US" sz="1600" dirty="0"/>
              <a:t>令和２年４月７日に「新型コロナウイルス感染症緊急経済対策」が閣議決定され、今後関係法案が国会で成立することを前提に次の税制上の措置が実施されます。</a:t>
            </a:r>
            <a:endParaRPr kumimoji="1" lang="en-US" altLang="ja-JP" sz="1600" dirty="0"/>
          </a:p>
        </p:txBody>
      </p:sp>
      <p:sp>
        <p:nvSpPr>
          <p:cNvPr id="11" name="テキスト ボックス 10">
            <a:extLst>
              <a:ext uri="{FF2B5EF4-FFF2-40B4-BE49-F238E27FC236}">
                <a16:creationId xmlns:a16="http://schemas.microsoft.com/office/drawing/2014/main" id="{24F22433-C554-4CB0-A841-D6C9DBFCFB09}"/>
              </a:ext>
            </a:extLst>
          </p:cNvPr>
          <p:cNvSpPr txBox="1"/>
          <p:nvPr/>
        </p:nvSpPr>
        <p:spPr>
          <a:xfrm>
            <a:off x="1518082" y="5343960"/>
            <a:ext cx="6729274" cy="938719"/>
          </a:xfrm>
          <a:prstGeom prst="rect">
            <a:avLst/>
          </a:prstGeom>
          <a:noFill/>
          <a:ln>
            <a:solidFill>
              <a:srgbClr val="FF0000"/>
            </a:solidFill>
            <a:prstDash val="dash"/>
          </a:ln>
        </p:spPr>
        <p:txBody>
          <a:bodyPr wrap="square" rtlCol="0">
            <a:spAutoFit/>
          </a:bodyPr>
          <a:lstStyle/>
          <a:p>
            <a:r>
              <a:rPr kumimoji="1" lang="ja-JP" altLang="en-US" sz="1100" dirty="0"/>
              <a:t>本資料は</a:t>
            </a:r>
            <a:r>
              <a:rPr kumimoji="1" lang="en-US" altLang="ja-JP" sz="1100" dirty="0"/>
              <a:t>2020</a:t>
            </a:r>
            <a:r>
              <a:rPr kumimoji="1" lang="ja-JP" altLang="en-US" sz="1100" dirty="0"/>
              <a:t>年４月７日現在の情報を基に作成しています。最新情報は各省庁ホームページでご確認ください。</a:t>
            </a:r>
            <a:endParaRPr kumimoji="1" lang="en-US" altLang="ja-JP" sz="1100" dirty="0"/>
          </a:p>
          <a:p>
            <a:r>
              <a:rPr kumimoji="1" lang="en-US" altLang="ja-JP" sz="1100" dirty="0"/>
              <a:t>【</a:t>
            </a:r>
            <a:r>
              <a:rPr kumimoji="1" lang="ja-JP" altLang="en-US" sz="1100" dirty="0"/>
              <a:t>財務省</a:t>
            </a:r>
            <a:r>
              <a:rPr kumimoji="1" lang="en-US" altLang="ja-JP" sz="1100" dirty="0"/>
              <a:t>】</a:t>
            </a:r>
            <a:r>
              <a:rPr kumimoji="1" lang="ja-JP" altLang="en-US" sz="1100" dirty="0"/>
              <a:t>新型コロナウイルス感染症緊急経済対策における税制上の措置（案）</a:t>
            </a:r>
          </a:p>
          <a:p>
            <a:r>
              <a:rPr lang="en-US" altLang="ja-JP" sz="1100" dirty="0">
                <a:hlinkClick r:id="rId2"/>
              </a:rPr>
              <a:t>https://www.mof.go.jp/tax_policy/keizaitaisaku.html</a:t>
            </a:r>
            <a:endParaRPr kumimoji="1" lang="en-US" altLang="ja-JP" sz="1100" dirty="0"/>
          </a:p>
          <a:p>
            <a:r>
              <a:rPr kumimoji="1" lang="en-US" altLang="ja-JP" sz="1100" dirty="0"/>
              <a:t>【</a:t>
            </a:r>
            <a:r>
              <a:rPr kumimoji="1" lang="ja-JP" altLang="en-US" sz="1100" dirty="0"/>
              <a:t>総務省</a:t>
            </a:r>
            <a:r>
              <a:rPr kumimoji="1" lang="en-US" altLang="ja-JP" sz="1100" dirty="0"/>
              <a:t>】</a:t>
            </a:r>
            <a:r>
              <a:rPr kumimoji="1" lang="ja-JP" altLang="en-US" sz="1100" dirty="0"/>
              <a:t>新型コロナウイルス感染症の影響に伴う地方税における対応について</a:t>
            </a:r>
          </a:p>
          <a:p>
            <a:r>
              <a:rPr lang="en-US" altLang="ja-JP" sz="1100" dirty="0">
                <a:hlinkClick r:id="rId3"/>
              </a:rPr>
              <a:t>https://www.soumu.go.jp/menu_kyotsuu/important/kinkyu02_000399.html</a:t>
            </a:r>
            <a:endParaRPr kumimoji="1" lang="en-US" altLang="ja-JP" sz="1100" dirty="0"/>
          </a:p>
        </p:txBody>
      </p:sp>
    </p:spTree>
    <p:extLst>
      <p:ext uri="{BB962C8B-B14F-4D97-AF65-F5344CB8AC3E}">
        <p14:creationId xmlns:p14="http://schemas.microsoft.com/office/powerpoint/2010/main" val="82338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E75EE1-8FA7-453F-BBEF-AFE3F31CBDEE}"/>
              </a:ext>
            </a:extLst>
          </p:cNvPr>
          <p:cNvSpPr>
            <a:spLocks noGrp="1"/>
          </p:cNvSpPr>
          <p:nvPr>
            <p:ph type="sldNum" sz="quarter" idx="12"/>
          </p:nvPr>
        </p:nvSpPr>
        <p:spPr/>
        <p:txBody>
          <a:bodyPr/>
          <a:lstStyle/>
          <a:p>
            <a:fld id="{1362F500-D807-4F86-B166-BF8A5EBA9C38}" type="slidenum">
              <a:rPr kumimoji="1" lang="ja-JP" altLang="en-US" smtClean="0"/>
              <a:t>3</a:t>
            </a:fld>
            <a:endParaRPr kumimoji="1" lang="ja-JP" altLang="en-US" dirty="0"/>
          </a:p>
        </p:txBody>
      </p:sp>
      <p:sp>
        <p:nvSpPr>
          <p:cNvPr id="3" name="テキスト ボックス 2">
            <a:extLst>
              <a:ext uri="{FF2B5EF4-FFF2-40B4-BE49-F238E27FC236}">
                <a16:creationId xmlns:a16="http://schemas.microsoft.com/office/drawing/2014/main" id="{D3DFBA47-C284-4173-AF82-672ED161DC87}"/>
              </a:ext>
            </a:extLst>
          </p:cNvPr>
          <p:cNvSpPr txBox="1"/>
          <p:nvPr/>
        </p:nvSpPr>
        <p:spPr>
          <a:xfrm>
            <a:off x="1104522" y="537853"/>
            <a:ext cx="8681033" cy="523220"/>
          </a:xfrm>
          <a:prstGeom prst="rect">
            <a:avLst/>
          </a:prstGeom>
          <a:noFill/>
        </p:spPr>
        <p:txBody>
          <a:bodyPr wrap="square" rtlCol="0">
            <a:spAutoFit/>
          </a:bodyPr>
          <a:lstStyle/>
          <a:p>
            <a:r>
              <a:rPr kumimoji="1" lang="ja-JP" altLang="en-US" sz="2800" b="1" dirty="0">
                <a:latin typeface="+mn-ea"/>
              </a:rPr>
              <a:t>中小事業者等の固定資産税の減免</a:t>
            </a:r>
          </a:p>
        </p:txBody>
      </p:sp>
      <p:sp>
        <p:nvSpPr>
          <p:cNvPr id="6" name="テキスト ボックス 5">
            <a:extLst>
              <a:ext uri="{FF2B5EF4-FFF2-40B4-BE49-F238E27FC236}">
                <a16:creationId xmlns:a16="http://schemas.microsoft.com/office/drawing/2014/main" id="{005C31B7-1946-4DD2-9C90-CD6C33561A9E}"/>
              </a:ext>
            </a:extLst>
          </p:cNvPr>
          <p:cNvSpPr txBox="1"/>
          <p:nvPr/>
        </p:nvSpPr>
        <p:spPr>
          <a:xfrm>
            <a:off x="296886" y="1219200"/>
            <a:ext cx="9312230" cy="584775"/>
          </a:xfrm>
          <a:prstGeom prst="rect">
            <a:avLst/>
          </a:prstGeom>
          <a:noFill/>
          <a:ln>
            <a:solidFill>
              <a:srgbClr val="1660A1"/>
            </a:solidFill>
          </a:ln>
        </p:spPr>
        <p:txBody>
          <a:bodyPr wrap="square" rtlCol="0">
            <a:spAutoFit/>
          </a:bodyPr>
          <a:lstStyle/>
          <a:p>
            <a:r>
              <a:rPr kumimoji="1" lang="ja-JP" altLang="en-US" sz="1600" dirty="0"/>
              <a:t>中小事業者等の税負担を軽減するため、中小事業者等が</a:t>
            </a:r>
            <a:r>
              <a:rPr kumimoji="1" lang="ja-JP" altLang="en-US" sz="1600" b="1" dirty="0">
                <a:solidFill>
                  <a:srgbClr val="FF0000"/>
                </a:solidFill>
              </a:rPr>
              <a:t>保有するすべての償却資産や事業用家屋</a:t>
            </a:r>
            <a:r>
              <a:rPr kumimoji="1" lang="ja-JP" altLang="en-US" sz="1600" dirty="0"/>
              <a:t>に係る</a:t>
            </a:r>
            <a:endParaRPr kumimoji="1" lang="en-US" altLang="ja-JP" sz="1600" dirty="0"/>
          </a:p>
          <a:p>
            <a:r>
              <a:rPr kumimoji="1" lang="ja-JP" altLang="en-US" sz="1600" b="1" dirty="0">
                <a:solidFill>
                  <a:srgbClr val="FF0000"/>
                </a:solidFill>
              </a:rPr>
              <a:t>令和３年度の固定資産税・都市計画税</a:t>
            </a:r>
            <a:r>
              <a:rPr kumimoji="1" lang="ja-JP" altLang="en-US" sz="1600" dirty="0"/>
              <a:t>が、売上の減少幅に応じて</a:t>
            </a:r>
            <a:r>
              <a:rPr kumimoji="1" lang="en-US" altLang="ja-JP" sz="1600" b="1" dirty="0">
                <a:solidFill>
                  <a:srgbClr val="FF0000"/>
                </a:solidFill>
              </a:rPr>
              <a:t>1</a:t>
            </a:r>
            <a:r>
              <a:rPr kumimoji="1" lang="en-US" altLang="ja-JP" sz="1600" dirty="0">
                <a:solidFill>
                  <a:srgbClr val="FF0000"/>
                </a:solidFill>
              </a:rPr>
              <a:t>/2</a:t>
            </a:r>
            <a:r>
              <a:rPr kumimoji="1" lang="ja-JP" altLang="en-US" sz="1600" b="1" dirty="0">
                <a:solidFill>
                  <a:srgbClr val="FF0000"/>
                </a:solidFill>
              </a:rPr>
              <a:t>軽減</a:t>
            </a:r>
            <a:r>
              <a:rPr kumimoji="1" lang="ja-JP" altLang="en-US" sz="1600" dirty="0"/>
              <a:t>または</a:t>
            </a:r>
            <a:r>
              <a:rPr kumimoji="1" lang="ja-JP" altLang="en-US" sz="1600" b="1" dirty="0">
                <a:solidFill>
                  <a:srgbClr val="FF0000"/>
                </a:solidFill>
              </a:rPr>
              <a:t>全額免除</a:t>
            </a:r>
            <a:r>
              <a:rPr kumimoji="1" lang="ja-JP" altLang="en-US" sz="1600" dirty="0"/>
              <a:t>される。</a:t>
            </a:r>
            <a:endParaRPr kumimoji="1" lang="en-US" altLang="ja-JP" sz="1600" dirty="0"/>
          </a:p>
        </p:txBody>
      </p:sp>
      <p:sp>
        <p:nvSpPr>
          <p:cNvPr id="14" name="テキスト ボックス 13">
            <a:extLst>
              <a:ext uri="{FF2B5EF4-FFF2-40B4-BE49-F238E27FC236}">
                <a16:creationId xmlns:a16="http://schemas.microsoft.com/office/drawing/2014/main" id="{35CCDDF3-0789-42B4-AF03-B11AA9B661EA}"/>
              </a:ext>
            </a:extLst>
          </p:cNvPr>
          <p:cNvSpPr txBox="1"/>
          <p:nvPr/>
        </p:nvSpPr>
        <p:spPr>
          <a:xfrm>
            <a:off x="135801" y="62299"/>
            <a:ext cx="4209861" cy="369332"/>
          </a:xfrm>
          <a:prstGeom prst="rect">
            <a:avLst/>
          </a:prstGeom>
          <a:noFill/>
        </p:spPr>
        <p:txBody>
          <a:bodyPr wrap="square" rtlCol="0">
            <a:spAutoFit/>
          </a:bodyPr>
          <a:lstStyle/>
          <a:p>
            <a:r>
              <a:rPr lang="ja-JP" altLang="en-US" b="1" spc="300" dirty="0">
                <a:solidFill>
                  <a:schemeClr val="bg1"/>
                </a:solidFill>
                <a:latin typeface="ＭＳ Ｐゴシック" pitchFamily="50" charset="-128"/>
                <a:ea typeface="ＭＳ Ｐゴシック" pitchFamily="50" charset="-128"/>
              </a:rPr>
              <a:t>固定資産税</a:t>
            </a:r>
            <a:endParaRPr kumimoji="1" lang="ja-JP" altLang="en-US" sz="1100" b="1" spc="300" dirty="0">
              <a:solidFill>
                <a:schemeClr val="bg1"/>
              </a:solidFill>
              <a:latin typeface="ＭＳ Ｐゴシック" pitchFamily="50" charset="-128"/>
              <a:ea typeface="ＭＳ Ｐゴシック" pitchFamily="50" charset="-128"/>
            </a:endParaRPr>
          </a:p>
        </p:txBody>
      </p:sp>
      <p:sp>
        <p:nvSpPr>
          <p:cNvPr id="27" name="テキスト ボックス 26">
            <a:extLst>
              <a:ext uri="{FF2B5EF4-FFF2-40B4-BE49-F238E27FC236}">
                <a16:creationId xmlns:a16="http://schemas.microsoft.com/office/drawing/2014/main" id="{E64E7D71-D03A-4A45-B208-F625EBD46392}"/>
              </a:ext>
            </a:extLst>
          </p:cNvPr>
          <p:cNvSpPr txBox="1"/>
          <p:nvPr/>
        </p:nvSpPr>
        <p:spPr>
          <a:xfrm>
            <a:off x="213769" y="594583"/>
            <a:ext cx="800219" cy="461665"/>
          </a:xfrm>
          <a:prstGeom prst="rect">
            <a:avLst/>
          </a:prstGeom>
          <a:solidFill>
            <a:srgbClr val="E5F5FF"/>
          </a:solidFill>
          <a:ln w="28575">
            <a:solidFill>
              <a:srgbClr val="1660A1"/>
            </a:solidFill>
          </a:ln>
        </p:spPr>
        <p:txBody>
          <a:bodyPr wrap="none" rtlCol="0">
            <a:spAutoFit/>
          </a:bodyPr>
          <a:lstStyle/>
          <a:p>
            <a:r>
              <a:rPr kumimoji="1" lang="ja-JP" altLang="en-US" sz="2400" dirty="0">
                <a:solidFill>
                  <a:srgbClr val="1660A1"/>
                </a:solidFill>
              </a:rPr>
              <a:t>減税</a:t>
            </a:r>
          </a:p>
        </p:txBody>
      </p:sp>
      <p:graphicFrame>
        <p:nvGraphicFramePr>
          <p:cNvPr id="33" name="表 32">
            <a:extLst>
              <a:ext uri="{FF2B5EF4-FFF2-40B4-BE49-F238E27FC236}">
                <a16:creationId xmlns:a16="http://schemas.microsoft.com/office/drawing/2014/main" id="{89ACFA28-5155-4217-9734-F553F44F64B9}"/>
              </a:ext>
            </a:extLst>
          </p:cNvPr>
          <p:cNvGraphicFramePr>
            <a:graphicFrameLocks noGrp="1"/>
          </p:cNvGraphicFramePr>
          <p:nvPr>
            <p:extLst>
              <p:ext uri="{D42A27DB-BD31-4B8C-83A1-F6EECF244321}">
                <p14:modId xmlns:p14="http://schemas.microsoft.com/office/powerpoint/2010/main" val="630528779"/>
              </p:ext>
            </p:extLst>
          </p:nvPr>
        </p:nvGraphicFramePr>
        <p:xfrm>
          <a:off x="282390" y="2128421"/>
          <a:ext cx="3733575" cy="1789955"/>
        </p:xfrm>
        <a:graphic>
          <a:graphicData uri="http://schemas.openxmlformats.org/drawingml/2006/table">
            <a:tbl>
              <a:tblPr firstRow="1" bandRow="1">
                <a:tableStyleId>{7DF18680-E054-41AD-8BC1-D1AEF772440D}</a:tableStyleId>
              </a:tblPr>
              <a:tblGrid>
                <a:gridCol w="3733575">
                  <a:extLst>
                    <a:ext uri="{9D8B030D-6E8A-4147-A177-3AD203B41FA5}">
                      <a16:colId xmlns:a16="http://schemas.microsoft.com/office/drawing/2014/main" val="326982085"/>
                    </a:ext>
                  </a:extLst>
                </a:gridCol>
              </a:tblGrid>
              <a:tr h="123151">
                <a:tc>
                  <a:txBody>
                    <a:bodyPr/>
                    <a:lstStyle/>
                    <a:p>
                      <a:pPr algn="ctr"/>
                      <a:r>
                        <a:rPr kumimoji="1" lang="ja-JP" altLang="en-US" sz="1600" b="1" dirty="0">
                          <a:solidFill>
                            <a:schemeClr val="tx1"/>
                          </a:solidFill>
                        </a:rPr>
                        <a:t>中小事業者等の範囲</a:t>
                      </a: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716886342"/>
                  </a:ext>
                </a:extLst>
              </a:tr>
              <a:tr h="1454675">
                <a:tc>
                  <a:txBody>
                    <a:bodyPr/>
                    <a:lstStyle/>
                    <a:p>
                      <a:pPr algn="l"/>
                      <a:r>
                        <a:rPr kumimoji="1" lang="ja-JP" altLang="en-US" sz="1400" b="0" dirty="0">
                          <a:solidFill>
                            <a:schemeClr val="tx1"/>
                          </a:solidFill>
                        </a:rPr>
                        <a:t>〇 </a:t>
                      </a:r>
                      <a:r>
                        <a:rPr kumimoji="1" lang="ja-JP" altLang="en-US" sz="1400" b="1" dirty="0">
                          <a:solidFill>
                            <a:srgbClr val="FF0000"/>
                          </a:solidFill>
                        </a:rPr>
                        <a:t>原則として業種限定なし</a:t>
                      </a:r>
                      <a:endParaRPr kumimoji="1" lang="en-US" altLang="ja-JP" sz="1400" b="1" dirty="0">
                        <a:solidFill>
                          <a:srgbClr val="FF0000"/>
                        </a:solidFill>
                      </a:endParaRPr>
                    </a:p>
                    <a:p>
                      <a:pPr algn="l"/>
                      <a:r>
                        <a:rPr kumimoji="1" lang="ja-JP" altLang="en-US" sz="1400" b="0" dirty="0">
                          <a:solidFill>
                            <a:schemeClr val="tx1"/>
                          </a:solidFill>
                        </a:rPr>
                        <a:t>〇 次のいずれかに該当する法人または個人</a:t>
                      </a:r>
                      <a:endParaRPr kumimoji="1" lang="en-US" altLang="ja-JP" sz="1400" b="0" dirty="0">
                        <a:solidFill>
                          <a:schemeClr val="tx1"/>
                        </a:solidFill>
                      </a:endParaRPr>
                    </a:p>
                    <a:p>
                      <a:pPr algn="l"/>
                      <a:r>
                        <a:rPr kumimoji="1" lang="en-US" altLang="ja-JP" sz="1200" b="0" dirty="0">
                          <a:solidFill>
                            <a:schemeClr val="tx1"/>
                          </a:solidFill>
                        </a:rPr>
                        <a:t>(1) </a:t>
                      </a:r>
                      <a:r>
                        <a:rPr kumimoji="1" lang="ja-JP" altLang="en-US" sz="1200" b="0" dirty="0">
                          <a:solidFill>
                            <a:schemeClr val="tx1"/>
                          </a:solidFill>
                        </a:rPr>
                        <a:t>資本金の額または出資金の額が１億円以下の法人</a:t>
                      </a:r>
                      <a:endParaRPr kumimoji="1" lang="en-US" altLang="ja-JP" sz="1200" b="0" dirty="0">
                        <a:solidFill>
                          <a:schemeClr val="tx1"/>
                        </a:solidFill>
                      </a:endParaRPr>
                    </a:p>
                    <a:p>
                      <a:pPr algn="l"/>
                      <a:r>
                        <a:rPr kumimoji="1" lang="en-US" altLang="ja-JP" sz="1200" b="0" dirty="0">
                          <a:solidFill>
                            <a:schemeClr val="tx1"/>
                          </a:solidFill>
                        </a:rPr>
                        <a:t>(2) </a:t>
                      </a:r>
                      <a:r>
                        <a:rPr kumimoji="1" lang="ja-JP" altLang="en-US" sz="1200" b="0" dirty="0">
                          <a:solidFill>
                            <a:schemeClr val="tx1"/>
                          </a:solidFill>
                        </a:rPr>
                        <a:t>資本または出資を有しない法人は常時使用する従</a:t>
                      </a:r>
                      <a:endParaRPr kumimoji="1" lang="en-US" altLang="ja-JP" sz="1200" b="0" dirty="0">
                        <a:solidFill>
                          <a:schemeClr val="tx1"/>
                        </a:solidFill>
                      </a:endParaRPr>
                    </a:p>
                    <a:p>
                      <a:pPr algn="l"/>
                      <a:r>
                        <a:rPr kumimoji="1" lang="ja-JP" altLang="en-US" sz="1200" b="0" dirty="0">
                          <a:solidFill>
                            <a:schemeClr val="tx1"/>
                          </a:solidFill>
                        </a:rPr>
                        <a:t>　　業員数</a:t>
                      </a:r>
                      <a:r>
                        <a:rPr kumimoji="1" lang="en-US" altLang="ja-JP" sz="1200" b="0" dirty="0">
                          <a:solidFill>
                            <a:schemeClr val="tx1"/>
                          </a:solidFill>
                        </a:rPr>
                        <a:t>1,000</a:t>
                      </a:r>
                      <a:r>
                        <a:rPr kumimoji="1" lang="ja-JP" altLang="en-US" sz="1200" b="0" dirty="0">
                          <a:solidFill>
                            <a:schemeClr val="tx1"/>
                          </a:solidFill>
                        </a:rPr>
                        <a:t>人以下</a:t>
                      </a:r>
                      <a:endParaRPr kumimoji="1" lang="en-US" altLang="ja-JP" sz="1200" b="0" dirty="0">
                        <a:solidFill>
                          <a:schemeClr val="tx1"/>
                        </a:solidFill>
                      </a:endParaRPr>
                    </a:p>
                    <a:p>
                      <a:pPr algn="l"/>
                      <a:r>
                        <a:rPr kumimoji="1" lang="en-US" altLang="ja-JP" sz="1200" b="0" dirty="0">
                          <a:solidFill>
                            <a:schemeClr val="tx1"/>
                          </a:solidFill>
                        </a:rPr>
                        <a:t>(3) </a:t>
                      </a:r>
                      <a:r>
                        <a:rPr kumimoji="1" lang="ja-JP" altLang="en-US" sz="1200" b="0" dirty="0">
                          <a:solidFill>
                            <a:schemeClr val="tx1"/>
                          </a:solidFill>
                        </a:rPr>
                        <a:t>常時使用する従業員数</a:t>
                      </a:r>
                      <a:r>
                        <a:rPr kumimoji="1" lang="en-US" altLang="ja-JP" sz="1200" b="0" dirty="0">
                          <a:solidFill>
                            <a:schemeClr val="tx1"/>
                          </a:solidFill>
                        </a:rPr>
                        <a:t>1,000</a:t>
                      </a:r>
                      <a:r>
                        <a:rPr kumimoji="1" lang="ja-JP" altLang="en-US" sz="1200" b="0" dirty="0">
                          <a:solidFill>
                            <a:schemeClr val="tx1"/>
                          </a:solidFill>
                        </a:rPr>
                        <a:t>人以下の個人</a:t>
                      </a:r>
                      <a:endParaRPr kumimoji="1" lang="en-US" altLang="ja-JP" sz="11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3236497"/>
                  </a:ext>
                </a:extLst>
              </a:tr>
            </a:tbl>
          </a:graphicData>
        </a:graphic>
      </p:graphicFrame>
      <p:sp>
        <p:nvSpPr>
          <p:cNvPr id="9" name="四角形: 角を丸くする 8">
            <a:extLst>
              <a:ext uri="{FF2B5EF4-FFF2-40B4-BE49-F238E27FC236}">
                <a16:creationId xmlns:a16="http://schemas.microsoft.com/office/drawing/2014/main" id="{D6B79353-98FC-46B6-8C54-83812E5140D1}"/>
              </a:ext>
            </a:extLst>
          </p:cNvPr>
          <p:cNvSpPr/>
          <p:nvPr/>
        </p:nvSpPr>
        <p:spPr>
          <a:xfrm>
            <a:off x="4673458" y="2547584"/>
            <a:ext cx="1704513" cy="828821"/>
          </a:xfrm>
          <a:prstGeom prst="round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rPr>
              <a:t>中小事業者等</a:t>
            </a:r>
          </a:p>
        </p:txBody>
      </p:sp>
      <p:sp>
        <p:nvSpPr>
          <p:cNvPr id="41" name="四角形: 角を丸くする 40">
            <a:extLst>
              <a:ext uri="{FF2B5EF4-FFF2-40B4-BE49-F238E27FC236}">
                <a16:creationId xmlns:a16="http://schemas.microsoft.com/office/drawing/2014/main" id="{122EDD48-CCC4-463F-8050-E675D5E39028}"/>
              </a:ext>
            </a:extLst>
          </p:cNvPr>
          <p:cNvSpPr/>
          <p:nvPr/>
        </p:nvSpPr>
        <p:spPr>
          <a:xfrm>
            <a:off x="7688063" y="2547584"/>
            <a:ext cx="1704513" cy="828821"/>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rPr>
              <a:t>認定経営革新等</a:t>
            </a:r>
            <a:endParaRPr kumimoji="1" lang="en-US" altLang="ja-JP" sz="1600" dirty="0">
              <a:solidFill>
                <a:sysClr val="windowText" lastClr="000000"/>
              </a:solidFill>
            </a:endParaRPr>
          </a:p>
          <a:p>
            <a:pPr algn="ctr"/>
            <a:r>
              <a:rPr kumimoji="1" lang="ja-JP" altLang="en-US" sz="1600" dirty="0">
                <a:solidFill>
                  <a:sysClr val="windowText" lastClr="000000"/>
                </a:solidFill>
              </a:rPr>
              <a:t>支援機関等</a:t>
            </a:r>
            <a:endParaRPr kumimoji="1" lang="en-US" altLang="ja-JP" sz="1600" dirty="0">
              <a:solidFill>
                <a:sysClr val="windowText" lastClr="000000"/>
              </a:solidFill>
            </a:endParaRPr>
          </a:p>
        </p:txBody>
      </p:sp>
      <p:cxnSp>
        <p:nvCxnSpPr>
          <p:cNvPr id="11" name="直線矢印コネクタ 10">
            <a:extLst>
              <a:ext uri="{FF2B5EF4-FFF2-40B4-BE49-F238E27FC236}">
                <a16:creationId xmlns:a16="http://schemas.microsoft.com/office/drawing/2014/main" id="{F4FC706E-CE21-4EB5-B862-179407C646AC}"/>
              </a:ext>
            </a:extLst>
          </p:cNvPr>
          <p:cNvCxnSpPr/>
          <p:nvPr/>
        </p:nvCxnSpPr>
        <p:spPr>
          <a:xfrm>
            <a:off x="6377971" y="2890046"/>
            <a:ext cx="131009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四角形: 角を丸くする 41">
            <a:extLst>
              <a:ext uri="{FF2B5EF4-FFF2-40B4-BE49-F238E27FC236}">
                <a16:creationId xmlns:a16="http://schemas.microsoft.com/office/drawing/2014/main" id="{828515E5-3EDE-4585-9349-D8D640393AB6}"/>
              </a:ext>
            </a:extLst>
          </p:cNvPr>
          <p:cNvSpPr/>
          <p:nvPr/>
        </p:nvSpPr>
        <p:spPr>
          <a:xfrm>
            <a:off x="6510828" y="2518666"/>
            <a:ext cx="960697" cy="3610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rPr>
              <a:t>① 申請</a:t>
            </a:r>
          </a:p>
        </p:txBody>
      </p:sp>
      <p:sp>
        <p:nvSpPr>
          <p:cNvPr id="43" name="四角形: 角を丸くする 42">
            <a:extLst>
              <a:ext uri="{FF2B5EF4-FFF2-40B4-BE49-F238E27FC236}">
                <a16:creationId xmlns:a16="http://schemas.microsoft.com/office/drawing/2014/main" id="{D7D3364A-19BE-4DF3-AEA9-24221D8F8E26}"/>
              </a:ext>
            </a:extLst>
          </p:cNvPr>
          <p:cNvSpPr/>
          <p:nvPr/>
        </p:nvSpPr>
        <p:spPr>
          <a:xfrm>
            <a:off x="6452653" y="3138491"/>
            <a:ext cx="1084112" cy="3920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rPr>
              <a:t>② 認定</a:t>
            </a:r>
          </a:p>
        </p:txBody>
      </p:sp>
      <p:cxnSp>
        <p:nvCxnSpPr>
          <p:cNvPr id="44" name="直線矢印コネクタ 43">
            <a:extLst>
              <a:ext uri="{FF2B5EF4-FFF2-40B4-BE49-F238E27FC236}">
                <a16:creationId xmlns:a16="http://schemas.microsoft.com/office/drawing/2014/main" id="{D8D14356-BC30-4592-ACDA-25E266FDB52C}"/>
              </a:ext>
            </a:extLst>
          </p:cNvPr>
          <p:cNvCxnSpPr>
            <a:cxnSpLocks/>
          </p:cNvCxnSpPr>
          <p:nvPr/>
        </p:nvCxnSpPr>
        <p:spPr>
          <a:xfrm flipH="1">
            <a:off x="6379503" y="3106753"/>
            <a:ext cx="130856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四角形: 角を丸くする 44">
            <a:extLst>
              <a:ext uri="{FF2B5EF4-FFF2-40B4-BE49-F238E27FC236}">
                <a16:creationId xmlns:a16="http://schemas.microsoft.com/office/drawing/2014/main" id="{F0F41EE7-E3E3-4C9E-A1A8-B37989237A19}"/>
              </a:ext>
            </a:extLst>
          </p:cNvPr>
          <p:cNvSpPr/>
          <p:nvPr/>
        </p:nvSpPr>
        <p:spPr>
          <a:xfrm>
            <a:off x="7727214" y="3284960"/>
            <a:ext cx="1704513" cy="8288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会計帳簿等</a:t>
            </a:r>
            <a:r>
              <a:rPr kumimoji="1" lang="ja-JP" altLang="en-US" sz="1200" dirty="0">
                <a:solidFill>
                  <a:sysClr val="windowText" lastClr="000000"/>
                </a:solidFill>
              </a:rPr>
              <a:t>で売上高減少要件を満たして</a:t>
            </a:r>
            <a:endParaRPr kumimoji="1" lang="en-US" altLang="ja-JP" sz="1200" dirty="0">
              <a:solidFill>
                <a:sysClr val="windowText" lastClr="000000"/>
              </a:solidFill>
            </a:endParaRPr>
          </a:p>
          <a:p>
            <a:pPr algn="ctr"/>
            <a:r>
              <a:rPr kumimoji="1" lang="ja-JP" altLang="en-US" sz="1200" dirty="0">
                <a:solidFill>
                  <a:sysClr val="windowText" lastClr="000000"/>
                </a:solidFill>
              </a:rPr>
              <a:t>いるかを確認</a:t>
            </a:r>
          </a:p>
        </p:txBody>
      </p:sp>
      <p:sp>
        <p:nvSpPr>
          <p:cNvPr id="46" name="四角形: 角を丸くする 45">
            <a:extLst>
              <a:ext uri="{FF2B5EF4-FFF2-40B4-BE49-F238E27FC236}">
                <a16:creationId xmlns:a16="http://schemas.microsoft.com/office/drawing/2014/main" id="{332EF977-048A-4F43-B696-88C8558E3FD8}"/>
              </a:ext>
            </a:extLst>
          </p:cNvPr>
          <p:cNvSpPr/>
          <p:nvPr/>
        </p:nvSpPr>
        <p:spPr>
          <a:xfrm>
            <a:off x="4673458" y="4205225"/>
            <a:ext cx="1704513" cy="828821"/>
          </a:xfrm>
          <a:prstGeom prst="roundRect">
            <a:avLst/>
          </a:prstGeom>
          <a:solidFill>
            <a:srgbClr val="E5F5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rPr>
              <a:t>市町村</a:t>
            </a:r>
          </a:p>
        </p:txBody>
      </p:sp>
      <p:cxnSp>
        <p:nvCxnSpPr>
          <p:cNvPr id="47" name="直線矢印コネクタ 46">
            <a:extLst>
              <a:ext uri="{FF2B5EF4-FFF2-40B4-BE49-F238E27FC236}">
                <a16:creationId xmlns:a16="http://schemas.microsoft.com/office/drawing/2014/main" id="{BC0BA9B5-9DD5-4551-ABDB-C4728ACC0D43}"/>
              </a:ext>
            </a:extLst>
          </p:cNvPr>
          <p:cNvCxnSpPr>
            <a:cxnSpLocks/>
            <a:endCxn id="46" idx="0"/>
          </p:cNvCxnSpPr>
          <p:nvPr/>
        </p:nvCxnSpPr>
        <p:spPr>
          <a:xfrm>
            <a:off x="5525714" y="3379501"/>
            <a:ext cx="1" cy="82572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四角形: 角を丸くする 47">
            <a:extLst>
              <a:ext uri="{FF2B5EF4-FFF2-40B4-BE49-F238E27FC236}">
                <a16:creationId xmlns:a16="http://schemas.microsoft.com/office/drawing/2014/main" id="{C8A5D5CD-9B4E-4200-B61E-6AE8F3F0E8B0}"/>
              </a:ext>
            </a:extLst>
          </p:cNvPr>
          <p:cNvSpPr/>
          <p:nvPr/>
        </p:nvSpPr>
        <p:spPr>
          <a:xfrm>
            <a:off x="4015965" y="3389417"/>
            <a:ext cx="1704513" cy="8288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ysClr val="windowText" lastClr="000000"/>
                </a:solidFill>
              </a:rPr>
              <a:t>③ 申告</a:t>
            </a:r>
            <a:endParaRPr kumimoji="1" lang="en-US" altLang="ja-JP" sz="1400" dirty="0">
              <a:solidFill>
                <a:sysClr val="windowText" lastClr="000000"/>
              </a:solidFill>
            </a:endParaRPr>
          </a:p>
          <a:p>
            <a:pPr algn="ctr"/>
            <a:r>
              <a:rPr kumimoji="1" lang="ja-JP" altLang="en-US" sz="1400" dirty="0">
                <a:solidFill>
                  <a:sysClr val="windowText" lastClr="000000"/>
                </a:solidFill>
              </a:rPr>
              <a:t>（</a:t>
            </a:r>
            <a:r>
              <a:rPr kumimoji="1" lang="en-US" altLang="ja-JP" sz="1400" dirty="0">
                <a:solidFill>
                  <a:sysClr val="windowText" lastClr="000000"/>
                </a:solidFill>
              </a:rPr>
              <a:t>R3.1/31</a:t>
            </a:r>
            <a:r>
              <a:rPr kumimoji="1" lang="ja-JP" altLang="en-US" sz="1400" dirty="0">
                <a:solidFill>
                  <a:sysClr val="windowText" lastClr="000000"/>
                </a:solidFill>
              </a:rPr>
              <a:t>まで）</a:t>
            </a:r>
          </a:p>
        </p:txBody>
      </p:sp>
      <p:sp>
        <p:nvSpPr>
          <p:cNvPr id="50" name="四角形: 角を丸くする 49">
            <a:extLst>
              <a:ext uri="{FF2B5EF4-FFF2-40B4-BE49-F238E27FC236}">
                <a16:creationId xmlns:a16="http://schemas.microsoft.com/office/drawing/2014/main" id="{947AF4CE-1806-4EC9-95DE-37F8735784C9}"/>
              </a:ext>
            </a:extLst>
          </p:cNvPr>
          <p:cNvSpPr/>
          <p:nvPr/>
        </p:nvSpPr>
        <p:spPr>
          <a:xfrm>
            <a:off x="4251483" y="2140784"/>
            <a:ext cx="5357631" cy="3427344"/>
          </a:xfrm>
          <a:prstGeom prst="roundRect">
            <a:avLst>
              <a:gd name="adj" fmla="val 486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ysClr val="windowText" lastClr="000000"/>
              </a:solidFill>
            </a:endParaRPr>
          </a:p>
        </p:txBody>
      </p:sp>
      <p:sp>
        <p:nvSpPr>
          <p:cNvPr id="49" name="四角形: 角を丸くする 48">
            <a:extLst>
              <a:ext uri="{FF2B5EF4-FFF2-40B4-BE49-F238E27FC236}">
                <a16:creationId xmlns:a16="http://schemas.microsoft.com/office/drawing/2014/main" id="{25CEA8D4-BF2E-4D22-934A-C589A29A58B3}"/>
              </a:ext>
            </a:extLst>
          </p:cNvPr>
          <p:cNvSpPr/>
          <p:nvPr/>
        </p:nvSpPr>
        <p:spPr>
          <a:xfrm>
            <a:off x="4514741" y="1877497"/>
            <a:ext cx="2538060" cy="48774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rPr>
              <a:t>＜手続の流れ</a:t>
            </a:r>
            <a:r>
              <a:rPr kumimoji="1" lang="en-US" altLang="ja-JP" sz="1600" dirty="0">
                <a:solidFill>
                  <a:sysClr val="windowText" lastClr="000000"/>
                </a:solidFill>
              </a:rPr>
              <a:t>(</a:t>
            </a:r>
            <a:r>
              <a:rPr kumimoji="1" lang="ja-JP" altLang="en-US" sz="1600" dirty="0">
                <a:solidFill>
                  <a:sysClr val="windowText" lastClr="000000"/>
                </a:solidFill>
              </a:rPr>
              <a:t>イメージ</a:t>
            </a:r>
            <a:r>
              <a:rPr kumimoji="1" lang="en-US" altLang="ja-JP" sz="1600" dirty="0">
                <a:solidFill>
                  <a:sysClr val="windowText" lastClr="000000"/>
                </a:solidFill>
              </a:rPr>
              <a:t>)</a:t>
            </a:r>
            <a:r>
              <a:rPr kumimoji="1" lang="ja-JP" altLang="en-US" sz="1600" dirty="0">
                <a:solidFill>
                  <a:sysClr val="windowText" lastClr="000000"/>
                </a:solidFill>
              </a:rPr>
              <a:t>＞</a:t>
            </a:r>
          </a:p>
        </p:txBody>
      </p:sp>
      <p:graphicFrame>
        <p:nvGraphicFramePr>
          <p:cNvPr id="51" name="表 50">
            <a:extLst>
              <a:ext uri="{FF2B5EF4-FFF2-40B4-BE49-F238E27FC236}">
                <a16:creationId xmlns:a16="http://schemas.microsoft.com/office/drawing/2014/main" id="{D3126839-1A69-4A3E-A267-80756306C650}"/>
              </a:ext>
            </a:extLst>
          </p:cNvPr>
          <p:cNvGraphicFramePr>
            <a:graphicFrameLocks noGrp="1"/>
          </p:cNvGraphicFramePr>
          <p:nvPr>
            <p:extLst>
              <p:ext uri="{D42A27DB-BD31-4B8C-83A1-F6EECF244321}">
                <p14:modId xmlns:p14="http://schemas.microsoft.com/office/powerpoint/2010/main" val="2477854929"/>
              </p:ext>
            </p:extLst>
          </p:nvPr>
        </p:nvGraphicFramePr>
        <p:xfrm>
          <a:off x="282390" y="4076504"/>
          <a:ext cx="3733576" cy="1005840"/>
        </p:xfrm>
        <a:graphic>
          <a:graphicData uri="http://schemas.openxmlformats.org/drawingml/2006/table">
            <a:tbl>
              <a:tblPr firstRow="1" bandRow="1">
                <a:tableStyleId>{7DF18680-E054-41AD-8BC1-D1AEF772440D}</a:tableStyleId>
              </a:tblPr>
              <a:tblGrid>
                <a:gridCol w="1866788">
                  <a:extLst>
                    <a:ext uri="{9D8B030D-6E8A-4147-A177-3AD203B41FA5}">
                      <a16:colId xmlns:a16="http://schemas.microsoft.com/office/drawing/2014/main" val="326982085"/>
                    </a:ext>
                  </a:extLst>
                </a:gridCol>
                <a:gridCol w="1866788">
                  <a:extLst>
                    <a:ext uri="{9D8B030D-6E8A-4147-A177-3AD203B41FA5}">
                      <a16:colId xmlns:a16="http://schemas.microsoft.com/office/drawing/2014/main" val="4105094432"/>
                    </a:ext>
                  </a:extLst>
                </a:gridCol>
              </a:tblGrid>
              <a:tr h="0">
                <a:tc>
                  <a:txBody>
                    <a:bodyPr/>
                    <a:lstStyle/>
                    <a:p>
                      <a:pPr algn="ctr"/>
                      <a:r>
                        <a:rPr kumimoji="1" lang="ja-JP" altLang="en-US" sz="1600" b="0" dirty="0">
                          <a:solidFill>
                            <a:schemeClr val="tx1"/>
                          </a:solidFill>
                        </a:rPr>
                        <a:t>売上減少率</a:t>
                      </a:r>
                      <a:r>
                        <a:rPr kumimoji="1" lang="en-US" altLang="ja-JP" sz="16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600" b="0" dirty="0">
                          <a:solidFill>
                            <a:schemeClr val="tx1"/>
                          </a:solidFill>
                        </a:rPr>
                        <a:t>減免措置</a:t>
                      </a: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716886342"/>
                  </a:ext>
                </a:extLst>
              </a:tr>
              <a:tr h="0">
                <a:tc>
                  <a:txBody>
                    <a:bodyPr/>
                    <a:lstStyle/>
                    <a:p>
                      <a:pPr algn="ctr"/>
                      <a:r>
                        <a:rPr kumimoji="1" lang="en-US" altLang="ja-JP" sz="1600" b="0" dirty="0">
                          <a:solidFill>
                            <a:schemeClr val="tx1"/>
                          </a:solidFill>
                        </a:rPr>
                        <a:t>30</a:t>
                      </a:r>
                      <a:r>
                        <a:rPr kumimoji="1" lang="ja-JP" altLang="en-US" sz="1600" b="0" dirty="0">
                          <a:solidFill>
                            <a:schemeClr val="tx1"/>
                          </a:solidFill>
                        </a:rPr>
                        <a:t>％以上</a:t>
                      </a:r>
                      <a:r>
                        <a:rPr kumimoji="1" lang="en-US" altLang="ja-JP" sz="1600" b="0" dirty="0">
                          <a:solidFill>
                            <a:schemeClr val="tx1"/>
                          </a:solidFill>
                        </a:rPr>
                        <a:t>50</a:t>
                      </a:r>
                      <a:r>
                        <a:rPr kumimoji="1" lang="ja-JP" altLang="en-US" sz="1600" b="0" dirty="0">
                          <a:solidFill>
                            <a:schemeClr val="tx1"/>
                          </a:solidFill>
                        </a:rPr>
                        <a:t>％未満</a:t>
                      </a: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a:solidFill>
                            <a:srgbClr val="FF0000"/>
                          </a:solidFill>
                        </a:rPr>
                        <a:t>１／２</a:t>
                      </a:r>
                      <a:endParaRPr kumimoji="1" lang="en-US" altLang="ja-JP" sz="16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3236497"/>
                  </a:ext>
                </a:extLst>
              </a:tr>
              <a:tr h="0">
                <a:tc>
                  <a:txBody>
                    <a:bodyPr/>
                    <a:lstStyle/>
                    <a:p>
                      <a:pPr algn="ctr"/>
                      <a:r>
                        <a:rPr kumimoji="1" lang="en-US" altLang="ja-JP" sz="1600" b="0" dirty="0">
                          <a:solidFill>
                            <a:schemeClr val="tx1"/>
                          </a:solidFill>
                        </a:rPr>
                        <a:t>50</a:t>
                      </a:r>
                      <a:r>
                        <a:rPr kumimoji="1" lang="ja-JP" altLang="en-US" sz="1600" b="0" dirty="0">
                          <a:solidFill>
                            <a:schemeClr val="tx1"/>
                          </a:solidFill>
                        </a:rPr>
                        <a:t>％以上</a:t>
                      </a: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1" dirty="0">
                          <a:solidFill>
                            <a:srgbClr val="FF0000"/>
                          </a:solidFill>
                        </a:rPr>
                        <a:t>ゼロ</a:t>
                      </a:r>
                      <a:endParaRPr kumimoji="1" lang="en-US" altLang="ja-JP" sz="16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7815335"/>
                  </a:ext>
                </a:extLst>
              </a:tr>
            </a:tbl>
          </a:graphicData>
        </a:graphic>
      </p:graphicFrame>
      <p:sp>
        <p:nvSpPr>
          <p:cNvPr id="53" name="四角形: 角を丸くする 52">
            <a:extLst>
              <a:ext uri="{FF2B5EF4-FFF2-40B4-BE49-F238E27FC236}">
                <a16:creationId xmlns:a16="http://schemas.microsoft.com/office/drawing/2014/main" id="{0EAF533A-A66B-408B-B314-D4DE56B91DAB}"/>
              </a:ext>
            </a:extLst>
          </p:cNvPr>
          <p:cNvSpPr/>
          <p:nvPr/>
        </p:nvSpPr>
        <p:spPr>
          <a:xfrm>
            <a:off x="245605" y="5082344"/>
            <a:ext cx="3807143" cy="58477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ysClr val="windowText" lastClr="000000"/>
                </a:solidFill>
              </a:rPr>
              <a:t>※ </a:t>
            </a:r>
            <a:r>
              <a:rPr kumimoji="1" lang="ja-JP" altLang="en-US" sz="1200" dirty="0">
                <a:solidFill>
                  <a:srgbClr val="FF0000"/>
                </a:solidFill>
              </a:rPr>
              <a:t>令和</a:t>
            </a:r>
            <a:r>
              <a:rPr kumimoji="1" lang="en-US" altLang="ja-JP" sz="1200" dirty="0">
                <a:solidFill>
                  <a:srgbClr val="FF0000"/>
                </a:solidFill>
              </a:rPr>
              <a:t>2</a:t>
            </a:r>
            <a:r>
              <a:rPr kumimoji="1" lang="ja-JP" altLang="en-US" sz="1200" dirty="0">
                <a:solidFill>
                  <a:srgbClr val="FF0000"/>
                </a:solidFill>
              </a:rPr>
              <a:t>年</a:t>
            </a:r>
            <a:r>
              <a:rPr kumimoji="1" lang="en-US" altLang="ja-JP" sz="1200" dirty="0">
                <a:solidFill>
                  <a:srgbClr val="FF0000"/>
                </a:solidFill>
              </a:rPr>
              <a:t>2</a:t>
            </a:r>
            <a:r>
              <a:rPr kumimoji="1" lang="ja-JP" altLang="en-US" sz="1200" dirty="0">
                <a:solidFill>
                  <a:srgbClr val="FF0000"/>
                </a:solidFill>
              </a:rPr>
              <a:t>月～</a:t>
            </a:r>
            <a:r>
              <a:rPr kumimoji="1" lang="en-US" altLang="ja-JP" sz="1200" dirty="0">
                <a:solidFill>
                  <a:srgbClr val="FF0000"/>
                </a:solidFill>
              </a:rPr>
              <a:t>10</a:t>
            </a:r>
            <a:r>
              <a:rPr kumimoji="1" lang="ja-JP" altLang="en-US" sz="1200" dirty="0">
                <a:solidFill>
                  <a:srgbClr val="FF0000"/>
                </a:solidFill>
              </a:rPr>
              <a:t>月までの任意の</a:t>
            </a:r>
            <a:r>
              <a:rPr kumimoji="1" lang="en-US" altLang="ja-JP" sz="1200" dirty="0">
                <a:solidFill>
                  <a:srgbClr val="FF0000"/>
                </a:solidFill>
              </a:rPr>
              <a:t>3</a:t>
            </a:r>
            <a:r>
              <a:rPr kumimoji="1" lang="ja-JP" altLang="en-US" sz="1200" dirty="0">
                <a:solidFill>
                  <a:srgbClr val="FF0000"/>
                </a:solidFill>
              </a:rPr>
              <a:t>か月の売上高</a:t>
            </a:r>
            <a:r>
              <a:rPr kumimoji="1" lang="ja-JP" altLang="en-US" sz="1200" dirty="0">
                <a:solidFill>
                  <a:sysClr val="windowText" lastClr="000000"/>
                </a:solidFill>
              </a:rPr>
              <a:t>と</a:t>
            </a:r>
            <a:endParaRPr kumimoji="1" lang="en-US" altLang="ja-JP" sz="1200" dirty="0">
              <a:solidFill>
                <a:sysClr val="windowText" lastClr="000000"/>
              </a:solidFill>
            </a:endParaRPr>
          </a:p>
          <a:p>
            <a:r>
              <a:rPr kumimoji="1" lang="ja-JP" altLang="en-US" sz="1200" dirty="0">
                <a:solidFill>
                  <a:sysClr val="windowText" lastClr="000000"/>
                </a:solidFill>
              </a:rPr>
              <a:t>　  前年同期間を比べたときの売上減少率</a:t>
            </a:r>
          </a:p>
        </p:txBody>
      </p:sp>
      <p:sp>
        <p:nvSpPr>
          <p:cNvPr id="55" name="テキスト ボックス 54">
            <a:extLst>
              <a:ext uri="{FF2B5EF4-FFF2-40B4-BE49-F238E27FC236}">
                <a16:creationId xmlns:a16="http://schemas.microsoft.com/office/drawing/2014/main" id="{F9BAB1FC-0443-4837-96B2-A275FBA03DA8}"/>
              </a:ext>
            </a:extLst>
          </p:cNvPr>
          <p:cNvSpPr txBox="1"/>
          <p:nvPr/>
        </p:nvSpPr>
        <p:spPr>
          <a:xfrm>
            <a:off x="245605" y="5769816"/>
            <a:ext cx="9312230" cy="523220"/>
          </a:xfrm>
          <a:prstGeom prst="rect">
            <a:avLst/>
          </a:prstGeom>
          <a:noFill/>
          <a:ln>
            <a:solidFill>
              <a:srgbClr val="1660A1"/>
            </a:solidFill>
            <a:prstDash val="dash"/>
          </a:ln>
        </p:spPr>
        <p:txBody>
          <a:bodyPr wrap="square" rtlCol="0">
            <a:spAutoFit/>
          </a:bodyPr>
          <a:lstStyle/>
          <a:p>
            <a:r>
              <a:rPr kumimoji="1" lang="en-US" altLang="ja-JP" sz="1400" dirty="0"/>
              <a:t>【</a:t>
            </a:r>
            <a:r>
              <a:rPr kumimoji="1" lang="ja-JP" altLang="en-US" sz="1400" dirty="0"/>
              <a:t>実務上のポイント</a:t>
            </a:r>
            <a:r>
              <a:rPr kumimoji="1" lang="en-US" altLang="ja-JP" sz="1400" dirty="0"/>
              <a:t>】</a:t>
            </a:r>
          </a:p>
          <a:p>
            <a:r>
              <a:rPr kumimoji="1" lang="ja-JP" altLang="en-US" sz="1400" b="1" dirty="0">
                <a:solidFill>
                  <a:srgbClr val="0033CC"/>
                </a:solidFill>
              </a:rPr>
              <a:t>令和２年度</a:t>
            </a:r>
            <a:r>
              <a:rPr kumimoji="1" lang="ja-JP" altLang="en-US" sz="1400" dirty="0"/>
              <a:t>は対象外。新たな特例措置（収入が前年同月比</a:t>
            </a:r>
            <a:r>
              <a:rPr kumimoji="1" lang="en-US" altLang="ja-JP" sz="1400" dirty="0"/>
              <a:t>20</a:t>
            </a:r>
            <a:r>
              <a:rPr kumimoji="1" lang="ja-JP" altLang="en-US" sz="1400" dirty="0"/>
              <a:t>％以上減）により、</a:t>
            </a:r>
            <a:r>
              <a:rPr kumimoji="1" lang="ja-JP" altLang="en-US" sz="1400" b="1" dirty="0">
                <a:solidFill>
                  <a:srgbClr val="0033CC"/>
                </a:solidFill>
              </a:rPr>
              <a:t>１年間、納税の猶予</a:t>
            </a:r>
            <a:r>
              <a:rPr kumimoji="1" lang="ja-JP" altLang="en-US" sz="1400" dirty="0"/>
              <a:t>が可能</a:t>
            </a:r>
            <a:r>
              <a:rPr kumimoji="1" lang="ja-JP" altLang="en-US" sz="1100" dirty="0"/>
              <a:t>（８ページ参照）</a:t>
            </a:r>
            <a:endParaRPr kumimoji="1" lang="en-US" altLang="ja-JP" sz="1400" dirty="0"/>
          </a:p>
        </p:txBody>
      </p:sp>
      <p:sp>
        <p:nvSpPr>
          <p:cNvPr id="56" name="テキスト ボックス 55">
            <a:extLst>
              <a:ext uri="{FF2B5EF4-FFF2-40B4-BE49-F238E27FC236}">
                <a16:creationId xmlns:a16="http://schemas.microsoft.com/office/drawing/2014/main" id="{6E236117-287D-479B-8051-7832273B425B}"/>
              </a:ext>
            </a:extLst>
          </p:cNvPr>
          <p:cNvSpPr txBox="1"/>
          <p:nvPr/>
        </p:nvSpPr>
        <p:spPr>
          <a:xfrm>
            <a:off x="6659518" y="105269"/>
            <a:ext cx="1963144" cy="276999"/>
          </a:xfrm>
          <a:prstGeom prst="rect">
            <a:avLst/>
          </a:prstGeom>
          <a:solidFill>
            <a:schemeClr val="bg1"/>
          </a:solidFill>
          <a:ln w="28575">
            <a:solidFill>
              <a:schemeClr val="bg1"/>
            </a:solidFill>
          </a:ln>
        </p:spPr>
        <p:txBody>
          <a:bodyPr wrap="square" rtlCol="0">
            <a:spAutoFit/>
          </a:bodyPr>
          <a:lstStyle/>
          <a:p>
            <a:pPr algn="ctr"/>
            <a:r>
              <a:rPr kumimoji="1" lang="ja-JP" altLang="en-US" sz="1200" b="1" dirty="0">
                <a:solidFill>
                  <a:srgbClr val="1660A1"/>
                </a:solidFill>
              </a:rPr>
              <a:t>認定経営革新等支援機関</a:t>
            </a:r>
          </a:p>
        </p:txBody>
      </p:sp>
      <p:sp>
        <p:nvSpPr>
          <p:cNvPr id="57" name="四角形: 角を丸くする 56">
            <a:extLst>
              <a:ext uri="{FF2B5EF4-FFF2-40B4-BE49-F238E27FC236}">
                <a16:creationId xmlns:a16="http://schemas.microsoft.com/office/drawing/2014/main" id="{667D35E5-4931-42FF-9CE7-DF98C9642F79}"/>
              </a:ext>
            </a:extLst>
          </p:cNvPr>
          <p:cNvSpPr/>
          <p:nvPr/>
        </p:nvSpPr>
        <p:spPr>
          <a:xfrm>
            <a:off x="4629702" y="5082344"/>
            <a:ext cx="3496538" cy="34138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ysClr val="windowText" lastClr="000000"/>
                </a:solidFill>
              </a:rPr>
              <a:t>※</a:t>
            </a:r>
            <a:r>
              <a:rPr kumimoji="1" lang="ja-JP" altLang="en-US" sz="1200" dirty="0">
                <a:solidFill>
                  <a:sysClr val="windowText" lastClr="000000"/>
                </a:solidFill>
              </a:rPr>
              <a:t>申告書に虚偽の記載をした場合の罰則あり</a:t>
            </a:r>
            <a:endParaRPr kumimoji="1" lang="en-US" altLang="ja-JP" sz="1200" dirty="0">
              <a:solidFill>
                <a:sysClr val="windowText" lastClr="000000"/>
              </a:solidFill>
            </a:endParaRPr>
          </a:p>
        </p:txBody>
      </p:sp>
    </p:spTree>
    <p:extLst>
      <p:ext uri="{BB962C8B-B14F-4D97-AF65-F5344CB8AC3E}">
        <p14:creationId xmlns:p14="http://schemas.microsoft.com/office/powerpoint/2010/main" val="379038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E75EE1-8FA7-453F-BBEF-AFE3F31CBDEE}"/>
              </a:ext>
            </a:extLst>
          </p:cNvPr>
          <p:cNvSpPr>
            <a:spLocks noGrp="1"/>
          </p:cNvSpPr>
          <p:nvPr>
            <p:ph type="sldNum" sz="quarter" idx="12"/>
          </p:nvPr>
        </p:nvSpPr>
        <p:spPr/>
        <p:txBody>
          <a:bodyPr/>
          <a:lstStyle/>
          <a:p>
            <a:fld id="{1362F500-D807-4F86-B166-BF8A5EBA9C38}" type="slidenum">
              <a:rPr kumimoji="1" lang="ja-JP" altLang="en-US" smtClean="0"/>
              <a:t>4</a:t>
            </a:fld>
            <a:endParaRPr kumimoji="1" lang="ja-JP" altLang="en-US" dirty="0"/>
          </a:p>
        </p:txBody>
      </p:sp>
      <p:sp>
        <p:nvSpPr>
          <p:cNvPr id="3" name="テキスト ボックス 2">
            <a:extLst>
              <a:ext uri="{FF2B5EF4-FFF2-40B4-BE49-F238E27FC236}">
                <a16:creationId xmlns:a16="http://schemas.microsoft.com/office/drawing/2014/main" id="{D3DFBA47-C284-4173-AF82-672ED161DC87}"/>
              </a:ext>
            </a:extLst>
          </p:cNvPr>
          <p:cNvSpPr txBox="1"/>
          <p:nvPr/>
        </p:nvSpPr>
        <p:spPr>
          <a:xfrm>
            <a:off x="1104522" y="537853"/>
            <a:ext cx="8681033" cy="523220"/>
          </a:xfrm>
          <a:prstGeom prst="rect">
            <a:avLst/>
          </a:prstGeom>
          <a:noFill/>
        </p:spPr>
        <p:txBody>
          <a:bodyPr wrap="square" rtlCol="0">
            <a:spAutoFit/>
          </a:bodyPr>
          <a:lstStyle/>
          <a:p>
            <a:r>
              <a:rPr kumimoji="1" lang="ja-JP" altLang="en-US" sz="2800" b="1" dirty="0">
                <a:latin typeface="+mn-ea"/>
              </a:rPr>
              <a:t>固定資産税の特例の拡充・延長</a:t>
            </a:r>
          </a:p>
        </p:txBody>
      </p:sp>
      <p:sp>
        <p:nvSpPr>
          <p:cNvPr id="6" name="テキスト ボックス 5">
            <a:extLst>
              <a:ext uri="{FF2B5EF4-FFF2-40B4-BE49-F238E27FC236}">
                <a16:creationId xmlns:a16="http://schemas.microsoft.com/office/drawing/2014/main" id="{005C31B7-1946-4DD2-9C90-CD6C33561A9E}"/>
              </a:ext>
            </a:extLst>
          </p:cNvPr>
          <p:cNvSpPr txBox="1"/>
          <p:nvPr/>
        </p:nvSpPr>
        <p:spPr>
          <a:xfrm>
            <a:off x="296886" y="1219200"/>
            <a:ext cx="9312230" cy="830997"/>
          </a:xfrm>
          <a:prstGeom prst="rect">
            <a:avLst/>
          </a:prstGeom>
          <a:noFill/>
          <a:ln>
            <a:solidFill>
              <a:srgbClr val="1660A1"/>
            </a:solidFill>
          </a:ln>
        </p:spPr>
        <p:txBody>
          <a:bodyPr wrap="square" rtlCol="0">
            <a:spAutoFit/>
          </a:bodyPr>
          <a:lstStyle/>
          <a:p>
            <a:r>
              <a:rPr kumimoji="1" lang="ja-JP" altLang="en-US" sz="1600" dirty="0"/>
              <a:t>生産性革命の実現に向けた償却資産に係る固定資産税の特例措置について、新型コロナウィルス感染症の影響を受けながらも新規に設備投資を行う中小事業者等を支援する観点から、</a:t>
            </a:r>
            <a:r>
              <a:rPr kumimoji="1" lang="ja-JP" altLang="en-US" sz="1600" b="1" dirty="0">
                <a:solidFill>
                  <a:srgbClr val="FF0000"/>
                </a:solidFill>
              </a:rPr>
              <a:t>事業用家屋と構築物</a:t>
            </a:r>
            <a:r>
              <a:rPr kumimoji="1" lang="ja-JP" altLang="en-US" sz="1600" dirty="0"/>
              <a:t>が適用対象に追加され、適用期限も</a:t>
            </a:r>
            <a:r>
              <a:rPr kumimoji="1" lang="ja-JP" altLang="en-US" sz="1600" b="1" dirty="0">
                <a:solidFill>
                  <a:srgbClr val="FF0000"/>
                </a:solidFill>
              </a:rPr>
              <a:t>２年延長</a:t>
            </a:r>
            <a:r>
              <a:rPr kumimoji="1" lang="ja-JP" altLang="en-US" sz="1600" dirty="0"/>
              <a:t>される。</a:t>
            </a:r>
            <a:endParaRPr kumimoji="1" lang="en-US" altLang="ja-JP" sz="1600" dirty="0"/>
          </a:p>
        </p:txBody>
      </p:sp>
      <p:sp>
        <p:nvSpPr>
          <p:cNvPr id="14" name="テキスト ボックス 13">
            <a:extLst>
              <a:ext uri="{FF2B5EF4-FFF2-40B4-BE49-F238E27FC236}">
                <a16:creationId xmlns:a16="http://schemas.microsoft.com/office/drawing/2014/main" id="{35CCDDF3-0789-42B4-AF03-B11AA9B661EA}"/>
              </a:ext>
            </a:extLst>
          </p:cNvPr>
          <p:cNvSpPr txBox="1"/>
          <p:nvPr/>
        </p:nvSpPr>
        <p:spPr>
          <a:xfrm>
            <a:off x="135801" y="62299"/>
            <a:ext cx="4209861" cy="369332"/>
          </a:xfrm>
          <a:prstGeom prst="rect">
            <a:avLst/>
          </a:prstGeom>
          <a:noFill/>
        </p:spPr>
        <p:txBody>
          <a:bodyPr wrap="square" rtlCol="0">
            <a:spAutoFit/>
          </a:bodyPr>
          <a:lstStyle/>
          <a:p>
            <a:r>
              <a:rPr lang="ja-JP" altLang="en-US" b="1" spc="300" dirty="0">
                <a:solidFill>
                  <a:schemeClr val="bg1"/>
                </a:solidFill>
                <a:latin typeface="ＭＳ Ｐゴシック" pitchFamily="50" charset="-128"/>
                <a:ea typeface="ＭＳ Ｐゴシック" pitchFamily="50" charset="-128"/>
              </a:rPr>
              <a:t>固定資産税</a:t>
            </a:r>
            <a:endParaRPr kumimoji="1" lang="ja-JP" altLang="en-US" sz="1100" b="1" spc="300" dirty="0">
              <a:solidFill>
                <a:schemeClr val="bg1"/>
              </a:solidFill>
              <a:latin typeface="ＭＳ Ｐゴシック" pitchFamily="50" charset="-128"/>
              <a:ea typeface="ＭＳ Ｐゴシック" pitchFamily="50" charset="-128"/>
            </a:endParaRPr>
          </a:p>
        </p:txBody>
      </p:sp>
      <p:sp>
        <p:nvSpPr>
          <p:cNvPr id="27" name="テキスト ボックス 26">
            <a:extLst>
              <a:ext uri="{FF2B5EF4-FFF2-40B4-BE49-F238E27FC236}">
                <a16:creationId xmlns:a16="http://schemas.microsoft.com/office/drawing/2014/main" id="{E64E7D71-D03A-4A45-B208-F625EBD46392}"/>
              </a:ext>
            </a:extLst>
          </p:cNvPr>
          <p:cNvSpPr txBox="1"/>
          <p:nvPr/>
        </p:nvSpPr>
        <p:spPr>
          <a:xfrm>
            <a:off x="213769" y="594583"/>
            <a:ext cx="800219" cy="461665"/>
          </a:xfrm>
          <a:prstGeom prst="rect">
            <a:avLst/>
          </a:prstGeom>
          <a:solidFill>
            <a:srgbClr val="E5F5FF"/>
          </a:solidFill>
          <a:ln w="28575">
            <a:solidFill>
              <a:srgbClr val="1660A1"/>
            </a:solidFill>
          </a:ln>
        </p:spPr>
        <p:txBody>
          <a:bodyPr wrap="none" rtlCol="0">
            <a:spAutoFit/>
          </a:bodyPr>
          <a:lstStyle/>
          <a:p>
            <a:r>
              <a:rPr kumimoji="1" lang="ja-JP" altLang="en-US" sz="2400" dirty="0">
                <a:solidFill>
                  <a:srgbClr val="1660A1"/>
                </a:solidFill>
              </a:rPr>
              <a:t>減税</a:t>
            </a:r>
          </a:p>
        </p:txBody>
      </p:sp>
      <p:graphicFrame>
        <p:nvGraphicFramePr>
          <p:cNvPr id="33" name="表 32">
            <a:extLst>
              <a:ext uri="{FF2B5EF4-FFF2-40B4-BE49-F238E27FC236}">
                <a16:creationId xmlns:a16="http://schemas.microsoft.com/office/drawing/2014/main" id="{89ACFA28-5155-4217-9734-F553F44F64B9}"/>
              </a:ext>
            </a:extLst>
          </p:cNvPr>
          <p:cNvGraphicFramePr>
            <a:graphicFrameLocks noGrp="1"/>
          </p:cNvGraphicFramePr>
          <p:nvPr>
            <p:extLst>
              <p:ext uri="{D42A27DB-BD31-4B8C-83A1-F6EECF244321}">
                <p14:modId xmlns:p14="http://schemas.microsoft.com/office/powerpoint/2010/main" val="3079131528"/>
              </p:ext>
            </p:extLst>
          </p:nvPr>
        </p:nvGraphicFramePr>
        <p:xfrm>
          <a:off x="296886" y="2284330"/>
          <a:ext cx="9326727" cy="3811670"/>
        </p:xfrm>
        <a:graphic>
          <a:graphicData uri="http://schemas.openxmlformats.org/drawingml/2006/table">
            <a:tbl>
              <a:tblPr firstRow="1" bandRow="1">
                <a:tableStyleId>{7DF18680-E054-41AD-8BC1-D1AEF772440D}</a:tableStyleId>
              </a:tblPr>
              <a:tblGrid>
                <a:gridCol w="1138037">
                  <a:extLst>
                    <a:ext uri="{9D8B030D-6E8A-4147-A177-3AD203B41FA5}">
                      <a16:colId xmlns:a16="http://schemas.microsoft.com/office/drawing/2014/main" val="3698687632"/>
                    </a:ext>
                  </a:extLst>
                </a:gridCol>
                <a:gridCol w="3799643">
                  <a:extLst>
                    <a:ext uri="{9D8B030D-6E8A-4147-A177-3AD203B41FA5}">
                      <a16:colId xmlns:a16="http://schemas.microsoft.com/office/drawing/2014/main" val="326982085"/>
                    </a:ext>
                  </a:extLst>
                </a:gridCol>
                <a:gridCol w="4389047">
                  <a:extLst>
                    <a:ext uri="{9D8B030D-6E8A-4147-A177-3AD203B41FA5}">
                      <a16:colId xmlns:a16="http://schemas.microsoft.com/office/drawing/2014/main" val="3091336763"/>
                    </a:ext>
                  </a:extLst>
                </a:gridCol>
              </a:tblGrid>
              <a:tr h="398076">
                <a:tc>
                  <a:txBody>
                    <a:bodyPr/>
                    <a:lstStyle/>
                    <a:p>
                      <a:pPr algn="ct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600" b="1" dirty="0">
                          <a:solidFill>
                            <a:schemeClr val="tx1"/>
                          </a:solidFill>
                        </a:rPr>
                        <a:t>現行制度</a:t>
                      </a: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600" b="1" dirty="0">
                          <a:solidFill>
                            <a:schemeClr val="tx1"/>
                          </a:solidFill>
                        </a:rPr>
                        <a:t>緊急経済対策の特例</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716886342"/>
                  </a:ext>
                </a:extLst>
              </a:tr>
              <a:tr h="1375169">
                <a:tc>
                  <a:txBody>
                    <a:bodyPr/>
                    <a:lstStyle/>
                    <a:p>
                      <a:pPr algn="ctr"/>
                      <a:r>
                        <a:rPr kumimoji="1" lang="ja-JP" altLang="en-US" sz="1400" b="0" dirty="0">
                          <a:solidFill>
                            <a:schemeClr val="tx1"/>
                          </a:solidFill>
                        </a:rPr>
                        <a:t>対象設備</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dirty="0">
                          <a:solidFill>
                            <a:schemeClr val="tx1"/>
                          </a:solidFill>
                        </a:rPr>
                        <a:t>機械装置、器具備品、工具、建物附属設備</a:t>
                      </a:r>
                      <a:endParaRPr kumimoji="1" lang="en-US" altLang="ja-JP" sz="1400" b="0" dirty="0">
                        <a:solidFill>
                          <a:schemeClr val="tx1"/>
                        </a:solidFill>
                      </a:endParaRPr>
                    </a:p>
                    <a:p>
                      <a:pPr algn="l"/>
                      <a:r>
                        <a:rPr kumimoji="1" lang="en-US" altLang="ja-JP" sz="1400" b="0" dirty="0">
                          <a:solidFill>
                            <a:schemeClr val="tx1"/>
                          </a:solidFill>
                        </a:rPr>
                        <a:t>※</a:t>
                      </a:r>
                      <a:r>
                        <a:rPr kumimoji="1" lang="ja-JP" altLang="en-US" sz="1400" b="0" dirty="0">
                          <a:solidFill>
                            <a:schemeClr val="tx1"/>
                          </a:solidFill>
                        </a:rPr>
                        <a:t>旧モデル比で生産性が年平均１％以上向上</a:t>
                      </a:r>
                      <a:endParaRPr kumimoji="1" lang="en-US" altLang="ja-JP" sz="1400" b="0" dirty="0">
                        <a:solidFill>
                          <a:schemeClr val="tx1"/>
                        </a:solidFill>
                      </a:endParaRPr>
                    </a:p>
                    <a:p>
                      <a:pPr algn="l"/>
                      <a:r>
                        <a:rPr kumimoji="1" lang="ja-JP" altLang="en-US" sz="1400" b="0" dirty="0">
                          <a:solidFill>
                            <a:schemeClr val="tx1"/>
                          </a:solidFill>
                        </a:rPr>
                        <a:t>　 するもの</a:t>
                      </a:r>
                      <a:endParaRPr kumimoji="1" lang="en-US" altLang="ja-JP" sz="1400" b="0" dirty="0">
                        <a:solidFill>
                          <a:schemeClr val="tx1"/>
                        </a:solidFill>
                      </a:endParaRPr>
                    </a:p>
                    <a:p>
                      <a:pPr algn="l"/>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1" u="sng" dirty="0">
                          <a:solidFill>
                            <a:srgbClr val="FF0000"/>
                          </a:solidFill>
                        </a:rPr>
                        <a:t>事業用家屋と構築物を対象に追加</a:t>
                      </a:r>
                      <a:endParaRPr kumimoji="1" lang="en-US" altLang="ja-JP" sz="1400" b="1" u="sng" dirty="0">
                        <a:solidFill>
                          <a:srgbClr val="FF0000"/>
                        </a:solidFill>
                      </a:endParaRPr>
                    </a:p>
                    <a:p>
                      <a:pPr algn="l"/>
                      <a:r>
                        <a:rPr kumimoji="1" lang="ja-JP" altLang="en-US" sz="1400" b="0" dirty="0">
                          <a:solidFill>
                            <a:schemeClr val="tx1"/>
                          </a:solidFill>
                        </a:rPr>
                        <a:t>・事業用家屋：取得価額の合計額が</a:t>
                      </a:r>
                      <a:r>
                        <a:rPr kumimoji="1" lang="en-US" altLang="ja-JP" sz="1400" b="0" u="sng" dirty="0">
                          <a:solidFill>
                            <a:schemeClr val="tx1"/>
                          </a:solidFill>
                        </a:rPr>
                        <a:t>300</a:t>
                      </a:r>
                      <a:r>
                        <a:rPr kumimoji="1" lang="ja-JP" altLang="en-US" sz="1400" b="0" u="sng" dirty="0">
                          <a:solidFill>
                            <a:schemeClr val="tx1"/>
                          </a:solidFill>
                        </a:rPr>
                        <a:t>万円以上の先端</a:t>
                      </a:r>
                      <a:endParaRPr kumimoji="1" lang="en-US" altLang="ja-JP" sz="1400" b="0" u="sng" dirty="0">
                        <a:solidFill>
                          <a:schemeClr val="tx1"/>
                        </a:solidFill>
                      </a:endParaRPr>
                    </a:p>
                    <a:p>
                      <a:pPr algn="l"/>
                      <a:r>
                        <a:rPr kumimoji="1" lang="ja-JP" altLang="en-US" sz="1400" b="0" u="none" dirty="0">
                          <a:solidFill>
                            <a:schemeClr val="tx1"/>
                          </a:solidFill>
                        </a:rPr>
                        <a:t>  </a:t>
                      </a:r>
                      <a:r>
                        <a:rPr kumimoji="1" lang="ja-JP" altLang="en-US" sz="1400" b="0" u="sng" dirty="0">
                          <a:solidFill>
                            <a:schemeClr val="tx1"/>
                          </a:solidFill>
                        </a:rPr>
                        <a:t>設備等</a:t>
                      </a:r>
                      <a:r>
                        <a:rPr kumimoji="1" lang="ja-JP" altLang="en-US" sz="1400" b="0" dirty="0">
                          <a:solidFill>
                            <a:schemeClr val="tx1"/>
                          </a:solidFill>
                        </a:rPr>
                        <a:t>とともに導入されたもの</a:t>
                      </a:r>
                      <a:endParaRPr kumimoji="1" lang="en-US" altLang="ja-JP" sz="1400" b="0" dirty="0">
                        <a:solidFill>
                          <a:schemeClr val="tx1"/>
                        </a:solidFill>
                      </a:endParaRPr>
                    </a:p>
                    <a:p>
                      <a:pPr algn="l"/>
                      <a:r>
                        <a:rPr kumimoji="1" lang="ja-JP" altLang="en-US" sz="1400" b="0" dirty="0">
                          <a:solidFill>
                            <a:schemeClr val="tx1"/>
                          </a:solidFill>
                        </a:rPr>
                        <a:t>・構築物：旧モデル比で生産性が</a:t>
                      </a:r>
                      <a:r>
                        <a:rPr kumimoji="1" lang="ja-JP" altLang="en-US" sz="1400" b="0" u="sng" dirty="0">
                          <a:solidFill>
                            <a:schemeClr val="tx1"/>
                          </a:solidFill>
                        </a:rPr>
                        <a:t>年平均１％以上向上</a:t>
                      </a:r>
                      <a:r>
                        <a:rPr kumimoji="1" lang="ja-JP" altLang="en-US" sz="1400" b="0" dirty="0">
                          <a:solidFill>
                            <a:schemeClr val="tx1"/>
                          </a:solidFill>
                        </a:rPr>
                        <a:t>す</a:t>
                      </a:r>
                      <a:endParaRPr kumimoji="1" lang="en-US" altLang="ja-JP" sz="1400" b="0" dirty="0">
                        <a:solidFill>
                          <a:schemeClr val="tx1"/>
                        </a:solidFill>
                      </a:endParaRPr>
                    </a:p>
                    <a:p>
                      <a:pPr algn="l"/>
                      <a:r>
                        <a:rPr kumimoji="1" lang="ja-JP" altLang="en-US" sz="1400" b="0" dirty="0">
                          <a:solidFill>
                            <a:schemeClr val="tx1"/>
                          </a:solidFill>
                        </a:rPr>
                        <a:t>  るもの（例：門、塀、看板（広告塔）、受変電設備）</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3236497"/>
                  </a:ext>
                </a:extLst>
              </a:tr>
              <a:tr h="679475">
                <a:tc>
                  <a:txBody>
                    <a:bodyPr/>
                    <a:lstStyle/>
                    <a:p>
                      <a:pPr algn="ctr"/>
                      <a:r>
                        <a:rPr kumimoji="1" lang="ja-JP" altLang="en-US" sz="1400" b="0" dirty="0">
                          <a:solidFill>
                            <a:schemeClr val="tx1"/>
                          </a:solidFill>
                        </a:rPr>
                        <a:t>適用年度</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平成</a:t>
                      </a:r>
                      <a:r>
                        <a:rPr kumimoji="1" lang="en-US" altLang="ja-JP" sz="1400" b="0" dirty="0">
                          <a:solidFill>
                            <a:schemeClr val="tx1"/>
                          </a:solidFill>
                        </a:rPr>
                        <a:t>30</a:t>
                      </a:r>
                      <a:r>
                        <a:rPr kumimoji="1" lang="ja-JP" altLang="en-US" sz="1400" b="0" dirty="0">
                          <a:solidFill>
                            <a:schemeClr val="tx1"/>
                          </a:solidFill>
                        </a:rPr>
                        <a:t>年度～令和２年度</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u="sng" dirty="0">
                          <a:solidFill>
                            <a:srgbClr val="FF0000"/>
                          </a:solidFill>
                        </a:rPr>
                        <a:t>令和</a:t>
                      </a:r>
                      <a:r>
                        <a:rPr kumimoji="1" lang="en-US" altLang="ja-JP" sz="1400" b="1" u="sng" dirty="0">
                          <a:solidFill>
                            <a:srgbClr val="FF0000"/>
                          </a:solidFill>
                        </a:rPr>
                        <a:t>4</a:t>
                      </a:r>
                      <a:r>
                        <a:rPr kumimoji="1" lang="ja-JP" altLang="en-US" sz="1400" b="1" u="sng" dirty="0">
                          <a:solidFill>
                            <a:srgbClr val="FF0000"/>
                          </a:solidFill>
                        </a:rPr>
                        <a:t>年度まで</a:t>
                      </a:r>
                      <a:r>
                        <a:rPr kumimoji="1" lang="en-US" altLang="ja-JP" sz="1400" b="1" u="sng" dirty="0">
                          <a:solidFill>
                            <a:srgbClr val="FF0000"/>
                          </a:solidFill>
                        </a:rPr>
                        <a:t>2</a:t>
                      </a:r>
                      <a:r>
                        <a:rPr kumimoji="1" lang="ja-JP" altLang="en-US" sz="1400" b="1" u="sng" dirty="0">
                          <a:solidFill>
                            <a:srgbClr val="FF0000"/>
                          </a:solidFill>
                        </a:rPr>
                        <a:t>年延長</a:t>
                      </a:r>
                      <a:endParaRPr kumimoji="1" lang="en-US" altLang="ja-JP" sz="1400" b="1" u="sng"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819926"/>
                  </a:ext>
                </a:extLst>
              </a:tr>
              <a:tr h="679475">
                <a:tc>
                  <a:txBody>
                    <a:bodyPr/>
                    <a:lstStyle/>
                    <a:p>
                      <a:pPr algn="ctr"/>
                      <a:r>
                        <a:rPr kumimoji="1" lang="ja-JP" altLang="en-US" sz="1400" b="0" dirty="0">
                          <a:solidFill>
                            <a:schemeClr val="tx1"/>
                          </a:solidFill>
                        </a:rPr>
                        <a:t>手続</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b="0" dirty="0">
                          <a:solidFill>
                            <a:schemeClr val="tx1"/>
                          </a:solidFill>
                        </a:rPr>
                        <a:t>中小事業者等が「先端設備等導入計画」を作成し、市町村に申請</a:t>
                      </a:r>
                      <a:endParaRPr kumimoji="1" lang="en-US" altLang="ja-JP" sz="1400" b="0" dirty="0">
                        <a:solidFill>
                          <a:schemeClr val="tx1"/>
                        </a:solidFill>
                      </a:endParaRPr>
                    </a:p>
                    <a:p>
                      <a:pPr algn="ctr"/>
                      <a:r>
                        <a:rPr kumimoji="1" lang="en-US" altLang="ja-JP" sz="1400" b="0" dirty="0">
                          <a:solidFill>
                            <a:schemeClr val="tx1"/>
                          </a:solidFill>
                        </a:rPr>
                        <a:t>※</a:t>
                      </a:r>
                      <a:r>
                        <a:rPr kumimoji="1" lang="ja-JP" altLang="en-US" sz="1400" b="0" dirty="0">
                          <a:solidFill>
                            <a:schemeClr val="tx1"/>
                          </a:solidFill>
                        </a:rPr>
                        <a:t>計画は認定経営革新等支援機関の事前確認が必須</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564147891"/>
                  </a:ext>
                </a:extLst>
              </a:tr>
              <a:tr h="679475">
                <a:tc>
                  <a:txBody>
                    <a:bodyPr/>
                    <a:lstStyle/>
                    <a:p>
                      <a:pPr algn="ctr"/>
                      <a:r>
                        <a:rPr kumimoji="1" lang="ja-JP" altLang="en-US" sz="1400" b="0" dirty="0">
                          <a:solidFill>
                            <a:schemeClr val="tx1"/>
                          </a:solidFill>
                        </a:rPr>
                        <a:t>特例措置</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400" b="1" dirty="0">
                          <a:solidFill>
                            <a:schemeClr val="tx1"/>
                          </a:solidFill>
                        </a:rPr>
                        <a:t>固定資産税を投資後３年間ゼロ～</a:t>
                      </a:r>
                      <a:r>
                        <a:rPr kumimoji="1" lang="en-US" altLang="ja-JP" sz="1400" b="1" dirty="0">
                          <a:solidFill>
                            <a:schemeClr val="tx1"/>
                          </a:solidFill>
                        </a:rPr>
                        <a:t>1/2</a:t>
                      </a:r>
                      <a:r>
                        <a:rPr kumimoji="1" lang="ja-JP" altLang="en-US" sz="1400" b="1" dirty="0">
                          <a:solidFill>
                            <a:schemeClr val="tx1"/>
                          </a:solidFill>
                        </a:rPr>
                        <a:t>軽減</a:t>
                      </a:r>
                      <a:endParaRPr kumimoji="1" lang="en-US" altLang="ja-JP" sz="1400" b="1" dirty="0">
                        <a:solidFill>
                          <a:schemeClr val="tx1"/>
                        </a:solidFill>
                      </a:endParaRPr>
                    </a:p>
                    <a:p>
                      <a:pPr algn="ctr"/>
                      <a:r>
                        <a:rPr kumimoji="1" lang="en-US" altLang="ja-JP" sz="1400" b="0" dirty="0">
                          <a:solidFill>
                            <a:schemeClr val="tx1"/>
                          </a:solidFill>
                        </a:rPr>
                        <a:t>※</a:t>
                      </a:r>
                      <a:r>
                        <a:rPr kumimoji="1" lang="ja-JP" altLang="en-US" sz="1400" b="0" dirty="0">
                          <a:solidFill>
                            <a:schemeClr val="tx1"/>
                          </a:solidFill>
                        </a:rPr>
                        <a:t>現行ではほとんどの自治体が条例でゼロに指定</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3044884"/>
                  </a:ext>
                </a:extLst>
              </a:tr>
            </a:tbl>
          </a:graphicData>
        </a:graphic>
      </p:graphicFrame>
      <p:sp>
        <p:nvSpPr>
          <p:cNvPr id="23" name="テキスト ボックス 22">
            <a:extLst>
              <a:ext uri="{FF2B5EF4-FFF2-40B4-BE49-F238E27FC236}">
                <a16:creationId xmlns:a16="http://schemas.microsoft.com/office/drawing/2014/main" id="{97785589-DC78-4291-8BDF-BEA299AA473F}"/>
              </a:ext>
            </a:extLst>
          </p:cNvPr>
          <p:cNvSpPr txBox="1"/>
          <p:nvPr/>
        </p:nvSpPr>
        <p:spPr>
          <a:xfrm>
            <a:off x="6659518" y="105269"/>
            <a:ext cx="1963144" cy="276999"/>
          </a:xfrm>
          <a:prstGeom prst="rect">
            <a:avLst/>
          </a:prstGeom>
          <a:solidFill>
            <a:schemeClr val="bg1"/>
          </a:solidFill>
          <a:ln w="28575">
            <a:solidFill>
              <a:schemeClr val="bg1"/>
            </a:solidFill>
          </a:ln>
        </p:spPr>
        <p:txBody>
          <a:bodyPr wrap="square" rtlCol="0">
            <a:spAutoFit/>
          </a:bodyPr>
          <a:lstStyle/>
          <a:p>
            <a:pPr algn="ctr"/>
            <a:r>
              <a:rPr kumimoji="1" lang="ja-JP" altLang="en-US" sz="1200" b="1" dirty="0">
                <a:solidFill>
                  <a:srgbClr val="1660A1"/>
                </a:solidFill>
              </a:rPr>
              <a:t>認定経営革新等支援機関</a:t>
            </a:r>
          </a:p>
        </p:txBody>
      </p:sp>
    </p:spTree>
    <p:extLst>
      <p:ext uri="{BB962C8B-B14F-4D97-AF65-F5344CB8AC3E}">
        <p14:creationId xmlns:p14="http://schemas.microsoft.com/office/powerpoint/2010/main" val="266217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E75EE1-8FA7-453F-BBEF-AFE3F31CBDEE}"/>
              </a:ext>
            </a:extLst>
          </p:cNvPr>
          <p:cNvSpPr>
            <a:spLocks noGrp="1"/>
          </p:cNvSpPr>
          <p:nvPr>
            <p:ph type="sldNum" sz="quarter" idx="12"/>
          </p:nvPr>
        </p:nvSpPr>
        <p:spPr/>
        <p:txBody>
          <a:bodyPr/>
          <a:lstStyle/>
          <a:p>
            <a:fld id="{1362F500-D807-4F86-B166-BF8A5EBA9C38}" type="slidenum">
              <a:rPr kumimoji="1" lang="ja-JP" altLang="en-US" smtClean="0"/>
              <a:t>5</a:t>
            </a:fld>
            <a:endParaRPr kumimoji="1" lang="ja-JP" altLang="en-US" dirty="0"/>
          </a:p>
        </p:txBody>
      </p:sp>
      <p:sp>
        <p:nvSpPr>
          <p:cNvPr id="3" name="テキスト ボックス 2">
            <a:extLst>
              <a:ext uri="{FF2B5EF4-FFF2-40B4-BE49-F238E27FC236}">
                <a16:creationId xmlns:a16="http://schemas.microsoft.com/office/drawing/2014/main" id="{D3DFBA47-C284-4173-AF82-672ED161DC87}"/>
              </a:ext>
            </a:extLst>
          </p:cNvPr>
          <p:cNvSpPr txBox="1"/>
          <p:nvPr/>
        </p:nvSpPr>
        <p:spPr>
          <a:xfrm>
            <a:off x="1104522" y="537853"/>
            <a:ext cx="8681033" cy="523220"/>
          </a:xfrm>
          <a:prstGeom prst="rect">
            <a:avLst/>
          </a:prstGeom>
          <a:noFill/>
        </p:spPr>
        <p:txBody>
          <a:bodyPr wrap="square" rtlCol="0">
            <a:spAutoFit/>
          </a:bodyPr>
          <a:lstStyle/>
          <a:p>
            <a:r>
              <a:rPr kumimoji="1" lang="ja-JP" altLang="en-US" sz="2800" b="1" dirty="0">
                <a:latin typeface="+mn-ea"/>
              </a:rPr>
              <a:t>中小企業経営強化税制の拡充</a:t>
            </a:r>
          </a:p>
        </p:txBody>
      </p:sp>
      <p:sp>
        <p:nvSpPr>
          <p:cNvPr id="6" name="テキスト ボックス 5">
            <a:extLst>
              <a:ext uri="{FF2B5EF4-FFF2-40B4-BE49-F238E27FC236}">
                <a16:creationId xmlns:a16="http://schemas.microsoft.com/office/drawing/2014/main" id="{005C31B7-1946-4DD2-9C90-CD6C33561A9E}"/>
              </a:ext>
            </a:extLst>
          </p:cNvPr>
          <p:cNvSpPr txBox="1"/>
          <p:nvPr/>
        </p:nvSpPr>
        <p:spPr>
          <a:xfrm>
            <a:off x="296886" y="1219200"/>
            <a:ext cx="9312230" cy="584775"/>
          </a:xfrm>
          <a:prstGeom prst="rect">
            <a:avLst/>
          </a:prstGeom>
          <a:noFill/>
          <a:ln>
            <a:solidFill>
              <a:srgbClr val="1660A1"/>
            </a:solidFill>
          </a:ln>
        </p:spPr>
        <p:txBody>
          <a:bodyPr wrap="square" rtlCol="0">
            <a:spAutoFit/>
          </a:bodyPr>
          <a:lstStyle/>
          <a:p>
            <a:r>
              <a:rPr kumimoji="1" lang="ja-JP" altLang="en-US" sz="1600" dirty="0"/>
              <a:t>中小企業者等の</a:t>
            </a:r>
            <a:r>
              <a:rPr kumimoji="1" lang="ja-JP" altLang="en-US" sz="1600" b="1" dirty="0">
                <a:solidFill>
                  <a:srgbClr val="FF0000"/>
                </a:solidFill>
              </a:rPr>
              <a:t>テレワーク等のための設備投資</a:t>
            </a:r>
            <a:r>
              <a:rPr kumimoji="1" lang="ja-JP" altLang="en-US" sz="1600" dirty="0"/>
              <a:t>を促進するため、新たな類型として</a:t>
            </a:r>
            <a:r>
              <a:rPr kumimoji="1" lang="ja-JP" altLang="en-US" sz="1600" b="1" dirty="0">
                <a:solidFill>
                  <a:srgbClr val="FF0000"/>
                </a:solidFill>
              </a:rPr>
              <a:t>「デジタル化設備」</a:t>
            </a:r>
            <a:r>
              <a:rPr kumimoji="1" lang="ja-JP" altLang="en-US" sz="1600" dirty="0"/>
              <a:t>が中小企業経営強化税制の適用対象に追加される。</a:t>
            </a:r>
            <a:endParaRPr kumimoji="1" lang="en-US" altLang="ja-JP" sz="1600" b="1" dirty="0">
              <a:solidFill>
                <a:srgbClr val="FF0000"/>
              </a:solidFill>
            </a:endParaRPr>
          </a:p>
        </p:txBody>
      </p:sp>
      <p:sp>
        <p:nvSpPr>
          <p:cNvPr id="14" name="テキスト ボックス 13">
            <a:extLst>
              <a:ext uri="{FF2B5EF4-FFF2-40B4-BE49-F238E27FC236}">
                <a16:creationId xmlns:a16="http://schemas.microsoft.com/office/drawing/2014/main" id="{35CCDDF3-0789-42B4-AF03-B11AA9B661EA}"/>
              </a:ext>
            </a:extLst>
          </p:cNvPr>
          <p:cNvSpPr txBox="1"/>
          <p:nvPr/>
        </p:nvSpPr>
        <p:spPr>
          <a:xfrm>
            <a:off x="135801" y="62299"/>
            <a:ext cx="4209861" cy="369332"/>
          </a:xfrm>
          <a:prstGeom prst="rect">
            <a:avLst/>
          </a:prstGeom>
          <a:noFill/>
        </p:spPr>
        <p:txBody>
          <a:bodyPr wrap="square" rtlCol="0">
            <a:spAutoFit/>
          </a:bodyPr>
          <a:lstStyle/>
          <a:p>
            <a:r>
              <a:rPr lang="ja-JP" altLang="en-US" b="1" spc="300" dirty="0">
                <a:solidFill>
                  <a:schemeClr val="bg1"/>
                </a:solidFill>
                <a:latin typeface="ＭＳ Ｐゴシック" pitchFamily="50" charset="-128"/>
                <a:ea typeface="ＭＳ Ｐゴシック" pitchFamily="50" charset="-128"/>
              </a:rPr>
              <a:t>法人税</a:t>
            </a:r>
            <a:endParaRPr kumimoji="1" lang="ja-JP" altLang="en-US" sz="1100" b="1" spc="300" dirty="0">
              <a:solidFill>
                <a:schemeClr val="bg1"/>
              </a:solidFill>
              <a:latin typeface="ＭＳ Ｐゴシック" pitchFamily="50" charset="-128"/>
              <a:ea typeface="ＭＳ Ｐゴシック" pitchFamily="50" charset="-128"/>
            </a:endParaRPr>
          </a:p>
        </p:txBody>
      </p:sp>
      <p:sp>
        <p:nvSpPr>
          <p:cNvPr id="27" name="テキスト ボックス 26">
            <a:extLst>
              <a:ext uri="{FF2B5EF4-FFF2-40B4-BE49-F238E27FC236}">
                <a16:creationId xmlns:a16="http://schemas.microsoft.com/office/drawing/2014/main" id="{E64E7D71-D03A-4A45-B208-F625EBD46392}"/>
              </a:ext>
            </a:extLst>
          </p:cNvPr>
          <p:cNvSpPr txBox="1"/>
          <p:nvPr/>
        </p:nvSpPr>
        <p:spPr>
          <a:xfrm>
            <a:off x="213769" y="594583"/>
            <a:ext cx="800219" cy="461665"/>
          </a:xfrm>
          <a:prstGeom prst="rect">
            <a:avLst/>
          </a:prstGeom>
          <a:solidFill>
            <a:srgbClr val="E5F5FF"/>
          </a:solidFill>
          <a:ln w="28575">
            <a:solidFill>
              <a:srgbClr val="1660A1"/>
            </a:solidFill>
          </a:ln>
        </p:spPr>
        <p:txBody>
          <a:bodyPr wrap="none" rtlCol="0">
            <a:spAutoFit/>
          </a:bodyPr>
          <a:lstStyle/>
          <a:p>
            <a:r>
              <a:rPr kumimoji="1" lang="ja-JP" altLang="en-US" sz="2400" dirty="0">
                <a:solidFill>
                  <a:srgbClr val="1660A1"/>
                </a:solidFill>
              </a:rPr>
              <a:t>減税</a:t>
            </a:r>
          </a:p>
        </p:txBody>
      </p:sp>
      <p:graphicFrame>
        <p:nvGraphicFramePr>
          <p:cNvPr id="8" name="表 7">
            <a:extLst>
              <a:ext uri="{FF2B5EF4-FFF2-40B4-BE49-F238E27FC236}">
                <a16:creationId xmlns:a16="http://schemas.microsoft.com/office/drawing/2014/main" id="{069BBBEA-C808-4843-B104-A51A012F32F3}"/>
              </a:ext>
            </a:extLst>
          </p:cNvPr>
          <p:cNvGraphicFramePr>
            <a:graphicFrameLocks noGrp="1"/>
          </p:cNvGraphicFramePr>
          <p:nvPr>
            <p:extLst>
              <p:ext uri="{D42A27DB-BD31-4B8C-83A1-F6EECF244321}">
                <p14:modId xmlns:p14="http://schemas.microsoft.com/office/powerpoint/2010/main" val="1942169698"/>
              </p:ext>
            </p:extLst>
          </p:nvPr>
        </p:nvGraphicFramePr>
        <p:xfrm>
          <a:off x="296885" y="1962102"/>
          <a:ext cx="9326728" cy="3312345"/>
        </p:xfrm>
        <a:graphic>
          <a:graphicData uri="http://schemas.openxmlformats.org/drawingml/2006/table">
            <a:tbl>
              <a:tblPr firstRow="1" bandRow="1">
                <a:tableStyleId>{7DF18680-E054-41AD-8BC1-D1AEF772440D}</a:tableStyleId>
              </a:tblPr>
              <a:tblGrid>
                <a:gridCol w="945988">
                  <a:extLst>
                    <a:ext uri="{9D8B030D-6E8A-4147-A177-3AD203B41FA5}">
                      <a16:colId xmlns:a16="http://schemas.microsoft.com/office/drawing/2014/main" val="3698687632"/>
                    </a:ext>
                  </a:extLst>
                </a:gridCol>
                <a:gridCol w="2793580">
                  <a:extLst>
                    <a:ext uri="{9D8B030D-6E8A-4147-A177-3AD203B41FA5}">
                      <a16:colId xmlns:a16="http://schemas.microsoft.com/office/drawing/2014/main" val="326982085"/>
                    </a:ext>
                  </a:extLst>
                </a:gridCol>
                <a:gridCol w="2793580">
                  <a:extLst>
                    <a:ext uri="{9D8B030D-6E8A-4147-A177-3AD203B41FA5}">
                      <a16:colId xmlns:a16="http://schemas.microsoft.com/office/drawing/2014/main" val="3412818544"/>
                    </a:ext>
                  </a:extLst>
                </a:gridCol>
                <a:gridCol w="2793580">
                  <a:extLst>
                    <a:ext uri="{9D8B030D-6E8A-4147-A177-3AD203B41FA5}">
                      <a16:colId xmlns:a16="http://schemas.microsoft.com/office/drawing/2014/main" val="3091336763"/>
                    </a:ext>
                  </a:extLst>
                </a:gridCol>
              </a:tblGrid>
              <a:tr h="215251">
                <a:tc>
                  <a:txBody>
                    <a:bodyPr/>
                    <a:lstStyle/>
                    <a:p>
                      <a:pPr algn="ct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gridSpan="2">
                  <a:txBody>
                    <a:bodyPr/>
                    <a:lstStyle/>
                    <a:p>
                      <a:pPr algn="ctr"/>
                      <a:r>
                        <a:rPr kumimoji="1" lang="ja-JP" altLang="en-US" sz="1600" b="1" dirty="0">
                          <a:solidFill>
                            <a:schemeClr val="tx1"/>
                          </a:solidFill>
                        </a:rPr>
                        <a:t>現行制度</a:t>
                      </a: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hMerge="1">
                  <a:txBody>
                    <a:bodyPr/>
                    <a:lstStyle/>
                    <a:p>
                      <a:pPr algn="ct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600" b="1" dirty="0">
                          <a:solidFill>
                            <a:schemeClr val="tx1"/>
                          </a:solidFill>
                        </a:rPr>
                        <a:t>緊急経済対策の特例</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716886342"/>
                  </a:ext>
                </a:extLst>
              </a:tr>
              <a:tr h="535155">
                <a:tc>
                  <a:txBody>
                    <a:bodyPr/>
                    <a:lstStyle/>
                    <a:p>
                      <a:pPr algn="ctr"/>
                      <a:r>
                        <a:rPr kumimoji="1" lang="ja-JP" altLang="en-US" sz="1400" b="0" dirty="0">
                          <a:solidFill>
                            <a:schemeClr val="tx1"/>
                          </a:solidFill>
                        </a:rPr>
                        <a:t>類　型</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生産性向上設備</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収益力強化設備</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u="sng" dirty="0">
                          <a:solidFill>
                            <a:srgbClr val="FF0000"/>
                          </a:solidFill>
                        </a:rPr>
                        <a:t>デジタル化設備を追加（</a:t>
                      </a:r>
                      <a:r>
                        <a:rPr kumimoji="1" lang="en-US" altLang="ja-JP" sz="1400" b="1" u="sng" dirty="0">
                          <a:solidFill>
                            <a:srgbClr val="FF0000"/>
                          </a:solidFill>
                        </a:rPr>
                        <a:t>※</a:t>
                      </a:r>
                      <a:r>
                        <a:rPr kumimoji="1" lang="ja-JP" altLang="en-US" sz="1400" b="1" u="sng" dirty="0">
                          <a:solidFill>
                            <a:srgbClr val="FF0000"/>
                          </a:solidFill>
                        </a:rPr>
                        <a:t>）</a:t>
                      </a:r>
                      <a:endParaRPr kumimoji="1" lang="en-US" altLang="ja-JP" sz="1400" b="1" u="sng"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3236497"/>
                  </a:ext>
                </a:extLst>
              </a:tr>
              <a:tr h="535155">
                <a:tc>
                  <a:txBody>
                    <a:bodyPr/>
                    <a:lstStyle/>
                    <a:p>
                      <a:pPr algn="ctr"/>
                      <a:r>
                        <a:rPr kumimoji="1" lang="ja-JP" altLang="en-US" sz="1400" b="0" dirty="0">
                          <a:solidFill>
                            <a:schemeClr val="tx1"/>
                          </a:solidFill>
                        </a:rPr>
                        <a:t>要　件</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生産性が旧モデル比</a:t>
                      </a:r>
                      <a:endParaRPr kumimoji="1" lang="en-US" altLang="ja-JP" sz="1400" b="0" dirty="0">
                        <a:solidFill>
                          <a:schemeClr val="tx1"/>
                        </a:solidFill>
                      </a:endParaRPr>
                    </a:p>
                    <a:p>
                      <a:pPr algn="ctr"/>
                      <a:r>
                        <a:rPr kumimoji="1" lang="ja-JP" altLang="en-US" sz="1400" b="0" dirty="0">
                          <a:solidFill>
                            <a:schemeClr val="tx1"/>
                          </a:solidFill>
                        </a:rPr>
                        <a:t>年平均１％以上向上</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投資収益率が年平均５％以上</a:t>
                      </a:r>
                      <a:endParaRPr kumimoji="1" lang="en-US" altLang="ja-JP" sz="1400" b="0" dirty="0">
                        <a:solidFill>
                          <a:schemeClr val="tx1"/>
                        </a:solidFill>
                      </a:endParaRPr>
                    </a:p>
                    <a:p>
                      <a:pPr algn="ctr"/>
                      <a:r>
                        <a:rPr kumimoji="1" lang="ja-JP" altLang="en-US" sz="1400" b="0" dirty="0">
                          <a:solidFill>
                            <a:schemeClr val="tx1"/>
                          </a:solidFill>
                        </a:rPr>
                        <a:t>の投資計画</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u="sng" dirty="0">
                          <a:solidFill>
                            <a:srgbClr val="FF0000"/>
                          </a:solidFill>
                        </a:rPr>
                        <a:t>遠隔操作、可視化、自動制御化の</a:t>
                      </a:r>
                      <a:endParaRPr kumimoji="1" lang="en-US" altLang="ja-JP" sz="1400" b="1" u="sng" dirty="0">
                        <a:solidFill>
                          <a:srgbClr val="FF0000"/>
                        </a:solidFill>
                      </a:endParaRPr>
                    </a:p>
                    <a:p>
                      <a:pPr algn="ctr"/>
                      <a:r>
                        <a:rPr kumimoji="1" lang="ja-JP" altLang="en-US" sz="1400" b="1" u="sng" dirty="0">
                          <a:solidFill>
                            <a:srgbClr val="FF0000"/>
                          </a:solidFill>
                        </a:rPr>
                        <a:t>いずれかに該当する設備</a:t>
                      </a:r>
                      <a:endParaRPr kumimoji="1" lang="en-US" altLang="ja-JP" sz="1400" b="1" u="sng"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8126899"/>
                  </a:ext>
                </a:extLst>
              </a:tr>
              <a:tr h="535155">
                <a:tc>
                  <a:txBody>
                    <a:bodyPr/>
                    <a:lstStyle/>
                    <a:p>
                      <a:pPr algn="ctr"/>
                      <a:r>
                        <a:rPr kumimoji="1" lang="ja-JP" altLang="en-US" sz="1400" b="0" dirty="0">
                          <a:solidFill>
                            <a:schemeClr val="tx1"/>
                          </a:solidFill>
                        </a:rPr>
                        <a:t>対象設備</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dirty="0">
                          <a:solidFill>
                            <a:schemeClr val="tx1"/>
                          </a:solidFill>
                        </a:rPr>
                        <a:t>〇機械装置</a:t>
                      </a:r>
                      <a:endParaRPr kumimoji="1" lang="en-US" altLang="ja-JP" sz="1400" b="0" dirty="0">
                        <a:solidFill>
                          <a:schemeClr val="tx1"/>
                        </a:solidFill>
                      </a:endParaRPr>
                    </a:p>
                    <a:p>
                      <a:pPr algn="l"/>
                      <a:r>
                        <a:rPr kumimoji="1" lang="ja-JP" altLang="en-US" sz="1400" b="0" dirty="0">
                          <a:solidFill>
                            <a:schemeClr val="tx1"/>
                          </a:solidFill>
                        </a:rPr>
                        <a:t>〇測定工具・検査工具</a:t>
                      </a:r>
                      <a:endParaRPr kumimoji="1" lang="en-US" altLang="ja-JP" sz="1400" b="0" dirty="0">
                        <a:solidFill>
                          <a:schemeClr val="tx1"/>
                        </a:solidFill>
                      </a:endParaRPr>
                    </a:p>
                    <a:p>
                      <a:pPr algn="l"/>
                      <a:r>
                        <a:rPr kumimoji="1" lang="ja-JP" altLang="en-US" sz="1400" b="0" dirty="0">
                          <a:solidFill>
                            <a:schemeClr val="tx1"/>
                          </a:solidFill>
                        </a:rPr>
                        <a:t>〇器具備品</a:t>
                      </a:r>
                      <a:endParaRPr kumimoji="1" lang="en-US" altLang="ja-JP" sz="1400" b="0" dirty="0">
                        <a:solidFill>
                          <a:schemeClr val="tx1"/>
                        </a:solidFill>
                      </a:endParaRPr>
                    </a:p>
                    <a:p>
                      <a:pPr algn="l"/>
                      <a:r>
                        <a:rPr kumimoji="1" lang="ja-JP" altLang="en-US" sz="1400" b="0" dirty="0">
                          <a:solidFill>
                            <a:schemeClr val="tx1"/>
                          </a:solidFill>
                        </a:rPr>
                        <a:t>〇建物附属設備</a:t>
                      </a:r>
                      <a:endParaRPr kumimoji="1" lang="en-US" altLang="ja-JP" sz="1400" b="0" dirty="0">
                        <a:solidFill>
                          <a:schemeClr val="tx1"/>
                        </a:solidFill>
                      </a:endParaRPr>
                    </a:p>
                    <a:p>
                      <a:pPr algn="l"/>
                      <a:r>
                        <a:rPr kumimoji="1" lang="ja-JP" altLang="en-US" sz="1400" b="0" dirty="0">
                          <a:solidFill>
                            <a:schemeClr val="tx1"/>
                          </a:solidFill>
                        </a:rPr>
                        <a:t>〇ソフトウェア（情報収集機能及び</a:t>
                      </a:r>
                      <a:endParaRPr kumimoji="1" lang="en-US" altLang="ja-JP" sz="1400" b="0" dirty="0">
                        <a:solidFill>
                          <a:schemeClr val="tx1"/>
                        </a:solidFill>
                      </a:endParaRPr>
                    </a:p>
                    <a:p>
                      <a:pPr algn="l"/>
                      <a:r>
                        <a:rPr kumimoji="1" lang="ja-JP" altLang="en-US" sz="1400" b="0" dirty="0">
                          <a:solidFill>
                            <a:schemeClr val="tx1"/>
                          </a:solidFill>
                        </a:rPr>
                        <a:t>　 分析・指示機能を有するもの）</a:t>
                      </a:r>
                      <a:endParaRPr kumimoji="1" lang="en-US" altLang="ja-JP"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dirty="0">
                          <a:solidFill>
                            <a:schemeClr val="tx1"/>
                          </a:solidFill>
                        </a:rPr>
                        <a:t>〇機械装置</a:t>
                      </a:r>
                      <a:endParaRPr kumimoji="1" lang="en-US" altLang="ja-JP" sz="1400" b="0" dirty="0">
                        <a:solidFill>
                          <a:schemeClr val="tx1"/>
                        </a:solidFill>
                      </a:endParaRPr>
                    </a:p>
                    <a:p>
                      <a:pPr algn="l"/>
                      <a:r>
                        <a:rPr kumimoji="1" lang="ja-JP" altLang="en-US" sz="1400" b="0" dirty="0">
                          <a:solidFill>
                            <a:schemeClr val="tx1"/>
                          </a:solidFill>
                        </a:rPr>
                        <a:t>〇工具</a:t>
                      </a:r>
                      <a:endParaRPr kumimoji="1" lang="en-US" altLang="ja-JP" sz="1400" b="0" dirty="0">
                        <a:solidFill>
                          <a:schemeClr val="tx1"/>
                        </a:solidFill>
                      </a:endParaRPr>
                    </a:p>
                    <a:p>
                      <a:pPr algn="l"/>
                      <a:r>
                        <a:rPr kumimoji="1" lang="ja-JP" altLang="en-US" sz="1400" b="0" dirty="0">
                          <a:solidFill>
                            <a:schemeClr val="tx1"/>
                          </a:solidFill>
                        </a:rPr>
                        <a:t>〇器具備品</a:t>
                      </a:r>
                      <a:endParaRPr kumimoji="1" lang="en-US" altLang="ja-JP" sz="1400" b="0" dirty="0">
                        <a:solidFill>
                          <a:schemeClr val="tx1"/>
                        </a:solidFill>
                      </a:endParaRPr>
                    </a:p>
                    <a:p>
                      <a:pPr algn="l"/>
                      <a:r>
                        <a:rPr kumimoji="1" lang="ja-JP" altLang="en-US" sz="1400" b="0" dirty="0">
                          <a:solidFill>
                            <a:schemeClr val="tx1"/>
                          </a:solidFill>
                        </a:rPr>
                        <a:t>〇建物附属設備</a:t>
                      </a:r>
                      <a:endParaRPr kumimoji="1" lang="en-US" altLang="ja-JP" sz="1400" b="0" dirty="0">
                        <a:solidFill>
                          <a:schemeClr val="tx1"/>
                        </a:solidFill>
                      </a:endParaRPr>
                    </a:p>
                    <a:p>
                      <a:pPr algn="l"/>
                      <a:r>
                        <a:rPr kumimoji="1" lang="ja-JP" altLang="en-US" sz="1400" b="0" dirty="0">
                          <a:solidFill>
                            <a:schemeClr val="tx1"/>
                          </a:solidFill>
                        </a:rPr>
                        <a:t>〇ソフトウェア</a:t>
                      </a:r>
                      <a:endParaRPr kumimoji="1" lang="en-US" altLang="ja-JP"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1" u="none" dirty="0">
                          <a:solidFill>
                            <a:srgbClr val="FF0000"/>
                          </a:solidFill>
                        </a:rPr>
                        <a:t>〇</a:t>
                      </a:r>
                      <a:r>
                        <a:rPr kumimoji="1" lang="ja-JP" altLang="en-US" sz="1400" b="1" u="sng" dirty="0">
                          <a:solidFill>
                            <a:srgbClr val="FF0000"/>
                          </a:solidFill>
                        </a:rPr>
                        <a:t>機械装置（</a:t>
                      </a:r>
                      <a:r>
                        <a:rPr kumimoji="1" lang="en-US" altLang="ja-JP" sz="1400" b="1" u="sng" dirty="0">
                          <a:solidFill>
                            <a:srgbClr val="FF0000"/>
                          </a:solidFill>
                        </a:rPr>
                        <a:t>160</a:t>
                      </a:r>
                      <a:r>
                        <a:rPr kumimoji="1" lang="ja-JP" altLang="en-US" sz="1400" b="1" u="sng" dirty="0">
                          <a:solidFill>
                            <a:srgbClr val="FF0000"/>
                          </a:solidFill>
                        </a:rPr>
                        <a:t>万円以上）</a:t>
                      </a:r>
                      <a:endParaRPr kumimoji="1" lang="en-US" altLang="ja-JP" sz="1400" b="1" u="sng" dirty="0">
                        <a:solidFill>
                          <a:srgbClr val="FF0000"/>
                        </a:solidFill>
                      </a:endParaRPr>
                    </a:p>
                    <a:p>
                      <a:pPr algn="l"/>
                      <a:r>
                        <a:rPr kumimoji="1" lang="ja-JP" altLang="en-US" sz="1400" b="1" u="none" dirty="0">
                          <a:solidFill>
                            <a:srgbClr val="FF0000"/>
                          </a:solidFill>
                        </a:rPr>
                        <a:t>〇</a:t>
                      </a:r>
                      <a:r>
                        <a:rPr kumimoji="1" lang="ja-JP" altLang="en-US" sz="1400" b="1" u="sng" dirty="0">
                          <a:solidFill>
                            <a:srgbClr val="FF0000"/>
                          </a:solidFill>
                        </a:rPr>
                        <a:t>工具（</a:t>
                      </a:r>
                      <a:r>
                        <a:rPr kumimoji="1" lang="en-US" altLang="ja-JP" sz="1400" b="1" u="sng" dirty="0">
                          <a:solidFill>
                            <a:srgbClr val="FF0000"/>
                          </a:solidFill>
                        </a:rPr>
                        <a:t>30</a:t>
                      </a:r>
                      <a:r>
                        <a:rPr kumimoji="1" lang="ja-JP" altLang="en-US" sz="1400" b="1" u="sng" dirty="0">
                          <a:solidFill>
                            <a:srgbClr val="FF0000"/>
                          </a:solidFill>
                        </a:rPr>
                        <a:t>万円以上）</a:t>
                      </a:r>
                      <a:endParaRPr kumimoji="1" lang="en-US" altLang="ja-JP" sz="1400" b="1" u="sng" dirty="0">
                        <a:solidFill>
                          <a:srgbClr val="FF0000"/>
                        </a:solidFill>
                      </a:endParaRPr>
                    </a:p>
                    <a:p>
                      <a:pPr algn="l"/>
                      <a:r>
                        <a:rPr kumimoji="1" lang="ja-JP" altLang="en-US" sz="1400" b="1" u="none" dirty="0">
                          <a:solidFill>
                            <a:srgbClr val="FF0000"/>
                          </a:solidFill>
                        </a:rPr>
                        <a:t>〇</a:t>
                      </a:r>
                      <a:r>
                        <a:rPr kumimoji="1" lang="ja-JP" altLang="en-US" sz="1400" b="1" u="sng" dirty="0">
                          <a:solidFill>
                            <a:srgbClr val="FF0000"/>
                          </a:solidFill>
                        </a:rPr>
                        <a:t>器具備品（</a:t>
                      </a:r>
                      <a:r>
                        <a:rPr kumimoji="1" lang="en-US" altLang="ja-JP" sz="1400" b="1" u="sng" dirty="0">
                          <a:solidFill>
                            <a:srgbClr val="FF0000"/>
                          </a:solidFill>
                        </a:rPr>
                        <a:t>30</a:t>
                      </a:r>
                      <a:r>
                        <a:rPr kumimoji="1" lang="ja-JP" altLang="en-US" sz="1400" b="1" u="sng" dirty="0">
                          <a:solidFill>
                            <a:srgbClr val="FF0000"/>
                          </a:solidFill>
                        </a:rPr>
                        <a:t>万円以上）</a:t>
                      </a:r>
                      <a:endParaRPr kumimoji="1" lang="en-US" altLang="ja-JP" sz="1400" b="1" u="sng" dirty="0">
                        <a:solidFill>
                          <a:srgbClr val="FF0000"/>
                        </a:solidFill>
                      </a:endParaRPr>
                    </a:p>
                    <a:p>
                      <a:pPr algn="l"/>
                      <a:r>
                        <a:rPr kumimoji="1" lang="ja-JP" altLang="en-US" sz="1400" b="1" u="none" dirty="0">
                          <a:solidFill>
                            <a:srgbClr val="FF0000"/>
                          </a:solidFill>
                        </a:rPr>
                        <a:t>〇</a:t>
                      </a:r>
                      <a:r>
                        <a:rPr kumimoji="1" lang="ja-JP" altLang="en-US" sz="1400" b="1" u="sng" dirty="0">
                          <a:solidFill>
                            <a:srgbClr val="FF0000"/>
                          </a:solidFill>
                        </a:rPr>
                        <a:t>建物附属設備（</a:t>
                      </a:r>
                      <a:r>
                        <a:rPr kumimoji="1" lang="en-US" altLang="ja-JP" sz="1400" b="1" u="sng" dirty="0">
                          <a:solidFill>
                            <a:srgbClr val="FF0000"/>
                          </a:solidFill>
                        </a:rPr>
                        <a:t>60</a:t>
                      </a:r>
                      <a:r>
                        <a:rPr kumimoji="1" lang="ja-JP" altLang="en-US" sz="1400" b="1" u="sng" dirty="0">
                          <a:solidFill>
                            <a:srgbClr val="FF0000"/>
                          </a:solidFill>
                        </a:rPr>
                        <a:t>万円以上）</a:t>
                      </a:r>
                      <a:endParaRPr kumimoji="1" lang="en-US" altLang="ja-JP" sz="1400" b="1" u="sng" dirty="0">
                        <a:solidFill>
                          <a:srgbClr val="FF0000"/>
                        </a:solidFill>
                      </a:endParaRPr>
                    </a:p>
                    <a:p>
                      <a:pPr algn="l"/>
                      <a:r>
                        <a:rPr kumimoji="1" lang="ja-JP" altLang="en-US" sz="1400" b="1" u="none" dirty="0">
                          <a:solidFill>
                            <a:srgbClr val="FF0000"/>
                          </a:solidFill>
                        </a:rPr>
                        <a:t>〇</a:t>
                      </a:r>
                      <a:r>
                        <a:rPr kumimoji="1" lang="ja-JP" altLang="en-US" sz="1400" b="1" u="sng" dirty="0">
                          <a:solidFill>
                            <a:srgbClr val="FF0000"/>
                          </a:solidFill>
                        </a:rPr>
                        <a:t>ソフトウェア（</a:t>
                      </a:r>
                      <a:r>
                        <a:rPr kumimoji="1" lang="en-US" altLang="ja-JP" sz="1400" b="1" u="sng" dirty="0">
                          <a:solidFill>
                            <a:srgbClr val="FF0000"/>
                          </a:solidFill>
                        </a:rPr>
                        <a:t>70</a:t>
                      </a:r>
                      <a:r>
                        <a:rPr kumimoji="1" lang="ja-JP" altLang="en-US" sz="1400" b="1" u="sng" dirty="0">
                          <a:solidFill>
                            <a:srgbClr val="FF0000"/>
                          </a:solidFill>
                        </a:rPr>
                        <a:t>万円以上）</a:t>
                      </a:r>
                      <a:endParaRPr kumimoji="1" lang="en-US" altLang="ja-JP" sz="1400" b="1"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566984"/>
                  </a:ext>
                </a:extLst>
              </a:tr>
              <a:tr h="535155">
                <a:tc>
                  <a:txBody>
                    <a:bodyPr/>
                    <a:lstStyle/>
                    <a:p>
                      <a:pPr algn="ctr"/>
                      <a:r>
                        <a:rPr kumimoji="1" lang="ja-JP" altLang="en-US" sz="1400" b="0" dirty="0">
                          <a:solidFill>
                            <a:schemeClr val="tx1"/>
                          </a:solidFill>
                        </a:rPr>
                        <a:t>税制措置</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kumimoji="1" lang="ja-JP" altLang="en-US" sz="1400" b="1" dirty="0">
                          <a:solidFill>
                            <a:schemeClr val="tx1"/>
                          </a:solidFill>
                        </a:rPr>
                        <a:t>即時償却　または　</a:t>
                      </a:r>
                      <a:r>
                        <a:rPr kumimoji="1" lang="en-US" altLang="ja-JP" sz="1400" b="1" dirty="0">
                          <a:solidFill>
                            <a:schemeClr val="tx1"/>
                          </a:solidFill>
                        </a:rPr>
                        <a:t>10</a:t>
                      </a:r>
                      <a:r>
                        <a:rPr kumimoji="1" lang="ja-JP" altLang="en-US" sz="1400" b="1" dirty="0">
                          <a:solidFill>
                            <a:schemeClr val="tx1"/>
                          </a:solidFill>
                        </a:rPr>
                        <a:t>％税額控除</a:t>
                      </a:r>
                      <a:r>
                        <a:rPr kumimoji="1" lang="ja-JP" altLang="en-US" sz="1400" b="0" dirty="0">
                          <a:solidFill>
                            <a:schemeClr val="tx1"/>
                          </a:solidFill>
                        </a:rPr>
                        <a:t>（資本金</a:t>
                      </a:r>
                      <a:r>
                        <a:rPr kumimoji="1" lang="en-US" altLang="ja-JP" sz="1400" b="0" dirty="0">
                          <a:solidFill>
                            <a:schemeClr val="tx1"/>
                          </a:solidFill>
                        </a:rPr>
                        <a:t>3,000</a:t>
                      </a:r>
                      <a:r>
                        <a:rPr kumimoji="1" lang="ja-JP" altLang="en-US" sz="1400" b="0" dirty="0">
                          <a:solidFill>
                            <a:schemeClr val="tx1"/>
                          </a:solidFill>
                        </a:rPr>
                        <a:t>万円超は</a:t>
                      </a:r>
                      <a:r>
                        <a:rPr kumimoji="1" lang="en-US" altLang="ja-JP" sz="1400" b="0" dirty="0">
                          <a:solidFill>
                            <a:schemeClr val="tx1"/>
                          </a:solidFill>
                        </a:rPr>
                        <a:t>7</a:t>
                      </a:r>
                      <a:r>
                        <a:rPr kumimoji="1" lang="ja-JP" altLang="en-US" sz="1400" b="0" dirty="0">
                          <a:solidFill>
                            <a:schemeClr val="tx1"/>
                          </a:solidFill>
                        </a:rPr>
                        <a:t>％税額控除）</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en-US" altLang="ja-JP"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en-US" altLang="ja-JP" sz="1400" b="1" u="sng"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5581156"/>
                  </a:ext>
                </a:extLst>
              </a:tr>
            </a:tbl>
          </a:graphicData>
        </a:graphic>
      </p:graphicFrame>
      <p:sp>
        <p:nvSpPr>
          <p:cNvPr id="11" name="テキスト ボックス 10">
            <a:extLst>
              <a:ext uri="{FF2B5EF4-FFF2-40B4-BE49-F238E27FC236}">
                <a16:creationId xmlns:a16="http://schemas.microsoft.com/office/drawing/2014/main" id="{1BD6C156-A20A-4439-97AC-4B95F369B233}"/>
              </a:ext>
            </a:extLst>
          </p:cNvPr>
          <p:cNvSpPr txBox="1"/>
          <p:nvPr/>
        </p:nvSpPr>
        <p:spPr>
          <a:xfrm>
            <a:off x="296885" y="5561962"/>
            <a:ext cx="9312230" cy="523220"/>
          </a:xfrm>
          <a:prstGeom prst="rect">
            <a:avLst/>
          </a:prstGeom>
          <a:noFill/>
          <a:ln>
            <a:solidFill>
              <a:srgbClr val="1660A1"/>
            </a:solidFill>
            <a:prstDash val="dash"/>
          </a:ln>
        </p:spPr>
        <p:txBody>
          <a:bodyPr wrap="square" rtlCol="0">
            <a:spAutoFit/>
          </a:bodyPr>
          <a:lstStyle/>
          <a:p>
            <a:r>
              <a:rPr kumimoji="1" lang="en-US" altLang="ja-JP" sz="1400" dirty="0"/>
              <a:t>【</a:t>
            </a:r>
            <a:r>
              <a:rPr kumimoji="1" lang="ja-JP" altLang="en-US" sz="1400" dirty="0"/>
              <a:t>実務上のポイント</a:t>
            </a:r>
            <a:r>
              <a:rPr kumimoji="1" lang="en-US" altLang="ja-JP" sz="1400" dirty="0"/>
              <a:t>】</a:t>
            </a:r>
          </a:p>
          <a:p>
            <a:r>
              <a:rPr kumimoji="1" lang="ja-JP" altLang="en-US" sz="1400" dirty="0"/>
              <a:t>国内への投資であること、生産等設備であること、中古資産・貸付資産でないこと等の要件を満たす必要あり</a:t>
            </a:r>
            <a:endParaRPr kumimoji="1" lang="en-US" altLang="ja-JP" sz="1400" dirty="0"/>
          </a:p>
        </p:txBody>
      </p:sp>
      <p:sp>
        <p:nvSpPr>
          <p:cNvPr id="12" name="テキスト ボックス 11">
            <a:extLst>
              <a:ext uri="{FF2B5EF4-FFF2-40B4-BE49-F238E27FC236}">
                <a16:creationId xmlns:a16="http://schemas.microsoft.com/office/drawing/2014/main" id="{47C98D20-20FD-42F3-A09A-51F09E279102}"/>
              </a:ext>
            </a:extLst>
          </p:cNvPr>
          <p:cNvSpPr txBox="1"/>
          <p:nvPr/>
        </p:nvSpPr>
        <p:spPr>
          <a:xfrm>
            <a:off x="6659518" y="105269"/>
            <a:ext cx="1963144" cy="276999"/>
          </a:xfrm>
          <a:prstGeom prst="rect">
            <a:avLst/>
          </a:prstGeom>
          <a:solidFill>
            <a:schemeClr val="bg1"/>
          </a:solidFill>
          <a:ln w="28575">
            <a:solidFill>
              <a:schemeClr val="bg1"/>
            </a:solidFill>
          </a:ln>
        </p:spPr>
        <p:txBody>
          <a:bodyPr wrap="square" rtlCol="0">
            <a:spAutoFit/>
          </a:bodyPr>
          <a:lstStyle/>
          <a:p>
            <a:pPr algn="ctr"/>
            <a:r>
              <a:rPr kumimoji="1" lang="ja-JP" altLang="en-US" sz="1200" b="1" dirty="0">
                <a:solidFill>
                  <a:srgbClr val="1660A1"/>
                </a:solidFill>
              </a:rPr>
              <a:t>認定経営革新等支援機関</a:t>
            </a:r>
          </a:p>
        </p:txBody>
      </p:sp>
    </p:spTree>
    <p:extLst>
      <p:ext uri="{BB962C8B-B14F-4D97-AF65-F5344CB8AC3E}">
        <p14:creationId xmlns:p14="http://schemas.microsoft.com/office/powerpoint/2010/main" val="914785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E75EE1-8FA7-453F-BBEF-AFE3F31CBDEE}"/>
              </a:ext>
            </a:extLst>
          </p:cNvPr>
          <p:cNvSpPr>
            <a:spLocks noGrp="1"/>
          </p:cNvSpPr>
          <p:nvPr>
            <p:ph type="sldNum" sz="quarter" idx="12"/>
          </p:nvPr>
        </p:nvSpPr>
        <p:spPr/>
        <p:txBody>
          <a:bodyPr/>
          <a:lstStyle/>
          <a:p>
            <a:fld id="{1362F500-D807-4F86-B166-BF8A5EBA9C38}" type="slidenum">
              <a:rPr kumimoji="1" lang="ja-JP" altLang="en-US" smtClean="0"/>
              <a:t>6</a:t>
            </a:fld>
            <a:endParaRPr kumimoji="1" lang="ja-JP" altLang="en-US" dirty="0"/>
          </a:p>
        </p:txBody>
      </p:sp>
      <p:sp>
        <p:nvSpPr>
          <p:cNvPr id="3" name="テキスト ボックス 2">
            <a:extLst>
              <a:ext uri="{FF2B5EF4-FFF2-40B4-BE49-F238E27FC236}">
                <a16:creationId xmlns:a16="http://schemas.microsoft.com/office/drawing/2014/main" id="{D3DFBA47-C284-4173-AF82-672ED161DC87}"/>
              </a:ext>
            </a:extLst>
          </p:cNvPr>
          <p:cNvSpPr txBox="1"/>
          <p:nvPr/>
        </p:nvSpPr>
        <p:spPr>
          <a:xfrm>
            <a:off x="1104522" y="537853"/>
            <a:ext cx="8681033" cy="523220"/>
          </a:xfrm>
          <a:prstGeom prst="rect">
            <a:avLst/>
          </a:prstGeom>
          <a:noFill/>
        </p:spPr>
        <p:txBody>
          <a:bodyPr wrap="square" rtlCol="0">
            <a:spAutoFit/>
          </a:bodyPr>
          <a:lstStyle/>
          <a:p>
            <a:r>
              <a:rPr kumimoji="1" lang="ja-JP" altLang="en-US" sz="2800" b="1" dirty="0">
                <a:latin typeface="+mn-ea"/>
              </a:rPr>
              <a:t>欠損金の繰戻し還付の拡充</a:t>
            </a:r>
          </a:p>
        </p:txBody>
      </p:sp>
      <p:sp>
        <p:nvSpPr>
          <p:cNvPr id="6" name="テキスト ボックス 5">
            <a:extLst>
              <a:ext uri="{FF2B5EF4-FFF2-40B4-BE49-F238E27FC236}">
                <a16:creationId xmlns:a16="http://schemas.microsoft.com/office/drawing/2014/main" id="{005C31B7-1946-4DD2-9C90-CD6C33561A9E}"/>
              </a:ext>
            </a:extLst>
          </p:cNvPr>
          <p:cNvSpPr txBox="1"/>
          <p:nvPr/>
        </p:nvSpPr>
        <p:spPr>
          <a:xfrm>
            <a:off x="296886" y="1219200"/>
            <a:ext cx="9312230" cy="830997"/>
          </a:xfrm>
          <a:prstGeom prst="rect">
            <a:avLst/>
          </a:prstGeom>
          <a:noFill/>
          <a:ln>
            <a:solidFill>
              <a:srgbClr val="1660A1"/>
            </a:solidFill>
          </a:ln>
        </p:spPr>
        <p:txBody>
          <a:bodyPr wrap="square" rtlCol="0">
            <a:spAutoFit/>
          </a:bodyPr>
          <a:lstStyle/>
          <a:p>
            <a:r>
              <a:rPr kumimoji="1" lang="ja-JP" altLang="en-US" sz="1600" dirty="0"/>
              <a:t>中小企業に対する青色欠損金の繰戻し還付制度の適用対象が、</a:t>
            </a:r>
            <a:r>
              <a:rPr kumimoji="1" lang="ja-JP" altLang="en-US" sz="1600" b="1" dirty="0">
                <a:solidFill>
                  <a:srgbClr val="FF0000"/>
                </a:solidFill>
              </a:rPr>
              <a:t>資本金</a:t>
            </a:r>
            <a:r>
              <a:rPr kumimoji="1" lang="en-US" altLang="ja-JP" sz="1600" b="1" dirty="0">
                <a:solidFill>
                  <a:srgbClr val="FF0000"/>
                </a:solidFill>
              </a:rPr>
              <a:t>10</a:t>
            </a:r>
            <a:r>
              <a:rPr kumimoji="1" lang="ja-JP" altLang="en-US" sz="1600" b="1" dirty="0">
                <a:solidFill>
                  <a:srgbClr val="FF0000"/>
                </a:solidFill>
              </a:rPr>
              <a:t>億円以下の中堅企業</a:t>
            </a:r>
            <a:r>
              <a:rPr kumimoji="1" lang="ja-JP" altLang="en-US" sz="1600" dirty="0"/>
              <a:t>約</a:t>
            </a:r>
            <a:r>
              <a:rPr kumimoji="1" lang="en-US" altLang="ja-JP" sz="1600" dirty="0"/>
              <a:t>1</a:t>
            </a:r>
            <a:r>
              <a:rPr kumimoji="1" lang="ja-JP" altLang="en-US" sz="1600" dirty="0"/>
              <a:t>万</a:t>
            </a:r>
            <a:r>
              <a:rPr kumimoji="1" lang="en-US" altLang="ja-JP" sz="1600" dirty="0"/>
              <a:t>5</a:t>
            </a:r>
            <a:r>
              <a:rPr kumimoji="1" lang="ja-JP" altLang="en-US" sz="1600" dirty="0"/>
              <a:t>千社についても拡大される。</a:t>
            </a:r>
            <a:endParaRPr kumimoji="1" lang="en-US" altLang="ja-JP" sz="1600" dirty="0"/>
          </a:p>
          <a:p>
            <a:r>
              <a:rPr kumimoji="1" lang="en-US" altLang="ja-JP" sz="1600" dirty="0"/>
              <a:t>【</a:t>
            </a:r>
            <a:r>
              <a:rPr kumimoji="1" lang="ja-JP" altLang="en-US" sz="1600" dirty="0"/>
              <a:t>適用時期</a:t>
            </a:r>
            <a:r>
              <a:rPr kumimoji="1" lang="en-US" altLang="ja-JP" sz="1600" dirty="0"/>
              <a:t>】</a:t>
            </a:r>
            <a:r>
              <a:rPr kumimoji="1" lang="ja-JP" altLang="en-US" sz="1600" b="1" dirty="0">
                <a:solidFill>
                  <a:srgbClr val="FF0000"/>
                </a:solidFill>
              </a:rPr>
              <a:t>令和</a:t>
            </a:r>
            <a:r>
              <a:rPr kumimoji="1" lang="en-US" altLang="ja-JP" sz="1600" b="1" dirty="0">
                <a:solidFill>
                  <a:srgbClr val="FF0000"/>
                </a:solidFill>
              </a:rPr>
              <a:t>2</a:t>
            </a:r>
            <a:r>
              <a:rPr kumimoji="1" lang="ja-JP" altLang="en-US" sz="1600" b="1" dirty="0">
                <a:solidFill>
                  <a:srgbClr val="FF0000"/>
                </a:solidFill>
              </a:rPr>
              <a:t>年</a:t>
            </a:r>
            <a:r>
              <a:rPr kumimoji="1" lang="en-US" altLang="ja-JP" sz="1600" b="1" dirty="0">
                <a:solidFill>
                  <a:srgbClr val="FF0000"/>
                </a:solidFill>
              </a:rPr>
              <a:t>2</a:t>
            </a:r>
            <a:r>
              <a:rPr kumimoji="1" lang="ja-JP" altLang="en-US" sz="1600" b="1" dirty="0">
                <a:solidFill>
                  <a:srgbClr val="FF0000"/>
                </a:solidFill>
              </a:rPr>
              <a:t>月</a:t>
            </a:r>
            <a:r>
              <a:rPr kumimoji="1" lang="en-US" altLang="ja-JP" sz="1600" b="1" dirty="0">
                <a:solidFill>
                  <a:srgbClr val="FF0000"/>
                </a:solidFill>
              </a:rPr>
              <a:t>1</a:t>
            </a:r>
            <a:r>
              <a:rPr kumimoji="1" lang="ja-JP" altLang="en-US" sz="1600" b="1" dirty="0">
                <a:solidFill>
                  <a:srgbClr val="FF0000"/>
                </a:solidFill>
              </a:rPr>
              <a:t>日から令和</a:t>
            </a:r>
            <a:r>
              <a:rPr kumimoji="1" lang="en-US" altLang="ja-JP" sz="1600" b="1" dirty="0">
                <a:solidFill>
                  <a:srgbClr val="FF0000"/>
                </a:solidFill>
              </a:rPr>
              <a:t>4</a:t>
            </a:r>
            <a:r>
              <a:rPr kumimoji="1" lang="ja-JP" altLang="en-US" sz="1600" b="1" dirty="0">
                <a:solidFill>
                  <a:srgbClr val="FF0000"/>
                </a:solidFill>
              </a:rPr>
              <a:t>年</a:t>
            </a:r>
            <a:r>
              <a:rPr kumimoji="1" lang="en-US" altLang="ja-JP" sz="1600" b="1" dirty="0">
                <a:solidFill>
                  <a:srgbClr val="FF0000"/>
                </a:solidFill>
              </a:rPr>
              <a:t>1</a:t>
            </a:r>
            <a:r>
              <a:rPr kumimoji="1" lang="ja-JP" altLang="en-US" sz="1600" b="1" dirty="0">
                <a:solidFill>
                  <a:srgbClr val="FF0000"/>
                </a:solidFill>
              </a:rPr>
              <a:t>月</a:t>
            </a:r>
            <a:r>
              <a:rPr kumimoji="1" lang="en-US" altLang="ja-JP" sz="1600" b="1" dirty="0">
                <a:solidFill>
                  <a:srgbClr val="FF0000"/>
                </a:solidFill>
              </a:rPr>
              <a:t>31</a:t>
            </a:r>
            <a:r>
              <a:rPr kumimoji="1" lang="ja-JP" altLang="en-US" sz="1600" b="1" dirty="0">
                <a:solidFill>
                  <a:srgbClr val="FF0000"/>
                </a:solidFill>
              </a:rPr>
              <a:t>日までの間に</a:t>
            </a:r>
            <a:r>
              <a:rPr kumimoji="1" lang="ja-JP" altLang="en-US" sz="1600" b="1" u="sng" dirty="0">
                <a:solidFill>
                  <a:srgbClr val="FF0000"/>
                </a:solidFill>
              </a:rPr>
              <a:t>終了</a:t>
            </a:r>
            <a:r>
              <a:rPr kumimoji="1" lang="ja-JP" altLang="en-US" sz="1600" b="1" dirty="0">
                <a:solidFill>
                  <a:srgbClr val="FF0000"/>
                </a:solidFill>
              </a:rPr>
              <a:t>する事業年度</a:t>
            </a:r>
            <a:r>
              <a:rPr kumimoji="1" lang="ja-JP" altLang="en-US" sz="1600" dirty="0"/>
              <a:t>に生じた欠損金額</a:t>
            </a:r>
          </a:p>
        </p:txBody>
      </p:sp>
      <p:sp>
        <p:nvSpPr>
          <p:cNvPr id="14" name="テキスト ボックス 13">
            <a:extLst>
              <a:ext uri="{FF2B5EF4-FFF2-40B4-BE49-F238E27FC236}">
                <a16:creationId xmlns:a16="http://schemas.microsoft.com/office/drawing/2014/main" id="{35CCDDF3-0789-42B4-AF03-B11AA9B661EA}"/>
              </a:ext>
            </a:extLst>
          </p:cNvPr>
          <p:cNvSpPr txBox="1"/>
          <p:nvPr/>
        </p:nvSpPr>
        <p:spPr>
          <a:xfrm>
            <a:off x="135801" y="62299"/>
            <a:ext cx="4209861" cy="369332"/>
          </a:xfrm>
          <a:prstGeom prst="rect">
            <a:avLst/>
          </a:prstGeom>
          <a:noFill/>
        </p:spPr>
        <p:txBody>
          <a:bodyPr wrap="square" rtlCol="0">
            <a:spAutoFit/>
          </a:bodyPr>
          <a:lstStyle/>
          <a:p>
            <a:r>
              <a:rPr lang="ja-JP" altLang="en-US" b="1" spc="300" dirty="0">
                <a:solidFill>
                  <a:schemeClr val="bg1"/>
                </a:solidFill>
                <a:latin typeface="ＭＳ Ｐゴシック" pitchFamily="50" charset="-128"/>
                <a:ea typeface="ＭＳ Ｐゴシック" pitchFamily="50" charset="-128"/>
              </a:rPr>
              <a:t>法人税</a:t>
            </a:r>
            <a:endParaRPr kumimoji="1" lang="ja-JP" altLang="en-US" sz="1100" b="1" spc="300" dirty="0">
              <a:solidFill>
                <a:schemeClr val="bg1"/>
              </a:solidFill>
              <a:latin typeface="ＭＳ Ｐゴシック" pitchFamily="50" charset="-128"/>
              <a:ea typeface="ＭＳ Ｐゴシック" pitchFamily="50" charset="-128"/>
            </a:endParaRPr>
          </a:p>
        </p:txBody>
      </p:sp>
      <p:sp>
        <p:nvSpPr>
          <p:cNvPr id="27" name="テキスト ボックス 26">
            <a:extLst>
              <a:ext uri="{FF2B5EF4-FFF2-40B4-BE49-F238E27FC236}">
                <a16:creationId xmlns:a16="http://schemas.microsoft.com/office/drawing/2014/main" id="{E64E7D71-D03A-4A45-B208-F625EBD46392}"/>
              </a:ext>
            </a:extLst>
          </p:cNvPr>
          <p:cNvSpPr txBox="1"/>
          <p:nvPr/>
        </p:nvSpPr>
        <p:spPr>
          <a:xfrm>
            <a:off x="213769" y="594583"/>
            <a:ext cx="800219" cy="461665"/>
          </a:xfrm>
          <a:prstGeom prst="rect">
            <a:avLst/>
          </a:prstGeom>
          <a:solidFill>
            <a:srgbClr val="E5F5FF"/>
          </a:solidFill>
          <a:ln w="28575">
            <a:solidFill>
              <a:srgbClr val="1660A1"/>
            </a:solidFill>
          </a:ln>
        </p:spPr>
        <p:txBody>
          <a:bodyPr wrap="none" rtlCol="0">
            <a:spAutoFit/>
          </a:bodyPr>
          <a:lstStyle/>
          <a:p>
            <a:r>
              <a:rPr kumimoji="1" lang="ja-JP" altLang="en-US" sz="2400" dirty="0">
                <a:solidFill>
                  <a:srgbClr val="1660A1"/>
                </a:solidFill>
              </a:rPr>
              <a:t>減税</a:t>
            </a:r>
          </a:p>
        </p:txBody>
      </p:sp>
      <p:graphicFrame>
        <p:nvGraphicFramePr>
          <p:cNvPr id="8" name="表 7">
            <a:extLst>
              <a:ext uri="{FF2B5EF4-FFF2-40B4-BE49-F238E27FC236}">
                <a16:creationId xmlns:a16="http://schemas.microsoft.com/office/drawing/2014/main" id="{069BBBEA-C808-4843-B104-A51A012F32F3}"/>
              </a:ext>
            </a:extLst>
          </p:cNvPr>
          <p:cNvGraphicFramePr>
            <a:graphicFrameLocks noGrp="1"/>
          </p:cNvGraphicFramePr>
          <p:nvPr>
            <p:extLst>
              <p:ext uri="{D42A27DB-BD31-4B8C-83A1-F6EECF244321}">
                <p14:modId xmlns:p14="http://schemas.microsoft.com/office/powerpoint/2010/main" val="1527468844"/>
              </p:ext>
            </p:extLst>
          </p:nvPr>
        </p:nvGraphicFramePr>
        <p:xfrm>
          <a:off x="296886" y="2308809"/>
          <a:ext cx="9326727" cy="1356360"/>
        </p:xfrm>
        <a:graphic>
          <a:graphicData uri="http://schemas.openxmlformats.org/drawingml/2006/table">
            <a:tbl>
              <a:tblPr firstRow="1" bandRow="1">
                <a:tableStyleId>{7DF18680-E054-41AD-8BC1-D1AEF772440D}</a:tableStyleId>
              </a:tblPr>
              <a:tblGrid>
                <a:gridCol w="1138037">
                  <a:extLst>
                    <a:ext uri="{9D8B030D-6E8A-4147-A177-3AD203B41FA5}">
                      <a16:colId xmlns:a16="http://schemas.microsoft.com/office/drawing/2014/main" val="3698687632"/>
                    </a:ext>
                  </a:extLst>
                </a:gridCol>
                <a:gridCol w="3799643">
                  <a:extLst>
                    <a:ext uri="{9D8B030D-6E8A-4147-A177-3AD203B41FA5}">
                      <a16:colId xmlns:a16="http://schemas.microsoft.com/office/drawing/2014/main" val="326982085"/>
                    </a:ext>
                  </a:extLst>
                </a:gridCol>
                <a:gridCol w="4389047">
                  <a:extLst>
                    <a:ext uri="{9D8B030D-6E8A-4147-A177-3AD203B41FA5}">
                      <a16:colId xmlns:a16="http://schemas.microsoft.com/office/drawing/2014/main" val="3091336763"/>
                    </a:ext>
                  </a:extLst>
                </a:gridCol>
              </a:tblGrid>
              <a:tr h="215251">
                <a:tc>
                  <a:txBody>
                    <a:bodyPr/>
                    <a:lstStyle/>
                    <a:p>
                      <a:pPr algn="ct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600" b="1" dirty="0">
                          <a:solidFill>
                            <a:schemeClr val="tx1"/>
                          </a:solidFill>
                        </a:rPr>
                        <a:t>現行制度</a:t>
                      </a: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600" b="1" dirty="0">
                          <a:solidFill>
                            <a:schemeClr val="tx1"/>
                          </a:solidFill>
                        </a:rPr>
                        <a:t>緊急経済対策の特例</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716886342"/>
                  </a:ext>
                </a:extLst>
              </a:tr>
              <a:tr h="535155">
                <a:tc>
                  <a:txBody>
                    <a:bodyPr/>
                    <a:lstStyle/>
                    <a:p>
                      <a:pPr algn="ctr"/>
                      <a:r>
                        <a:rPr kumimoji="1" lang="ja-JP" altLang="en-US" sz="1400" b="0" dirty="0">
                          <a:solidFill>
                            <a:schemeClr val="tx1"/>
                          </a:solidFill>
                        </a:rPr>
                        <a:t>対象法人</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資本金</a:t>
                      </a:r>
                      <a:r>
                        <a:rPr kumimoji="1" lang="en-US" altLang="ja-JP" sz="1400" b="0" dirty="0">
                          <a:solidFill>
                            <a:schemeClr val="tx1"/>
                          </a:solidFill>
                        </a:rPr>
                        <a:t>1</a:t>
                      </a:r>
                      <a:r>
                        <a:rPr kumimoji="1" lang="ja-JP" altLang="en-US" sz="1400" b="0" dirty="0">
                          <a:solidFill>
                            <a:schemeClr val="tx1"/>
                          </a:solidFill>
                        </a:rPr>
                        <a:t>億円以下の法人</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u="sng" dirty="0">
                          <a:solidFill>
                            <a:srgbClr val="FF0000"/>
                          </a:solidFill>
                        </a:rPr>
                        <a:t>資本金</a:t>
                      </a:r>
                      <a:r>
                        <a:rPr kumimoji="1" lang="en-US" altLang="ja-JP" sz="1400" b="1" u="sng" dirty="0">
                          <a:solidFill>
                            <a:srgbClr val="FF0000"/>
                          </a:solidFill>
                        </a:rPr>
                        <a:t>1</a:t>
                      </a:r>
                      <a:r>
                        <a:rPr kumimoji="1" lang="ja-JP" altLang="en-US" sz="1400" b="1" u="sng" dirty="0">
                          <a:solidFill>
                            <a:srgbClr val="FF0000"/>
                          </a:solidFill>
                        </a:rPr>
                        <a:t>億円超</a:t>
                      </a:r>
                      <a:r>
                        <a:rPr kumimoji="1" lang="en-US" altLang="ja-JP" sz="1400" b="1" u="sng" dirty="0">
                          <a:solidFill>
                            <a:srgbClr val="FF0000"/>
                          </a:solidFill>
                        </a:rPr>
                        <a:t>10</a:t>
                      </a:r>
                      <a:r>
                        <a:rPr kumimoji="1" lang="ja-JP" altLang="en-US" sz="1400" b="1" u="sng" dirty="0">
                          <a:solidFill>
                            <a:srgbClr val="FF0000"/>
                          </a:solidFill>
                        </a:rPr>
                        <a:t>億円以下の法人（</a:t>
                      </a:r>
                      <a:r>
                        <a:rPr kumimoji="1" lang="en-US" altLang="ja-JP" sz="1400" b="1" u="sng" dirty="0">
                          <a:solidFill>
                            <a:srgbClr val="FF0000"/>
                          </a:solidFill>
                        </a:rPr>
                        <a:t>※</a:t>
                      </a:r>
                      <a:r>
                        <a:rPr kumimoji="1" lang="ja-JP" altLang="en-US" sz="1400" b="1" u="sng" dirty="0">
                          <a:solidFill>
                            <a:srgbClr val="FF0000"/>
                          </a:solidFill>
                        </a:rPr>
                        <a:t>）を追加</a:t>
                      </a:r>
                      <a:endParaRPr kumimoji="1" lang="en-US" altLang="ja-JP" sz="1400" b="1" u="sng" dirty="0">
                        <a:solidFill>
                          <a:srgbClr val="FF0000"/>
                        </a:solidFill>
                      </a:endParaRPr>
                    </a:p>
                    <a:p>
                      <a:pPr algn="ctr"/>
                      <a:endParaRPr kumimoji="1" lang="en-US" altLang="ja-JP" sz="1400" b="1" u="sng" dirty="0">
                        <a:solidFill>
                          <a:srgbClr val="FF0000"/>
                        </a:solidFill>
                      </a:endParaRPr>
                    </a:p>
                    <a:p>
                      <a:pPr algn="ctr"/>
                      <a:r>
                        <a:rPr kumimoji="1" lang="en-US" altLang="ja-JP" sz="1100" b="0" u="none" dirty="0">
                          <a:solidFill>
                            <a:schemeClr val="tx1"/>
                          </a:solidFill>
                        </a:rPr>
                        <a:t>※</a:t>
                      </a:r>
                      <a:r>
                        <a:rPr kumimoji="1" lang="ja-JP" altLang="en-US" sz="1100" b="0" u="none" dirty="0">
                          <a:solidFill>
                            <a:schemeClr val="tx1"/>
                          </a:solidFill>
                        </a:rPr>
                        <a:t>大規模法人（資本金</a:t>
                      </a:r>
                      <a:r>
                        <a:rPr kumimoji="1" lang="en-US" altLang="ja-JP" sz="1100" b="0" u="none" dirty="0">
                          <a:solidFill>
                            <a:schemeClr val="tx1"/>
                          </a:solidFill>
                        </a:rPr>
                        <a:t>10</a:t>
                      </a:r>
                      <a:r>
                        <a:rPr kumimoji="1" lang="ja-JP" altLang="en-US" sz="1100" b="0" u="none" dirty="0">
                          <a:solidFill>
                            <a:schemeClr val="tx1"/>
                          </a:solidFill>
                        </a:rPr>
                        <a:t>億円超の法人など）の</a:t>
                      </a:r>
                      <a:endParaRPr kumimoji="1" lang="en-US" altLang="ja-JP" sz="1100" b="0" u="none" dirty="0">
                        <a:solidFill>
                          <a:schemeClr val="tx1"/>
                        </a:solidFill>
                      </a:endParaRPr>
                    </a:p>
                    <a:p>
                      <a:pPr algn="ctr"/>
                      <a:r>
                        <a:rPr kumimoji="1" lang="en-US" altLang="ja-JP" sz="1100" b="0" u="none" dirty="0">
                          <a:solidFill>
                            <a:schemeClr val="tx1"/>
                          </a:solidFill>
                        </a:rPr>
                        <a:t>100</a:t>
                      </a:r>
                      <a:r>
                        <a:rPr kumimoji="1" lang="ja-JP" altLang="en-US" sz="1100" b="0" u="none" dirty="0">
                          <a:solidFill>
                            <a:schemeClr val="tx1"/>
                          </a:solidFill>
                        </a:rPr>
                        <a:t>％子会社及び</a:t>
                      </a:r>
                      <a:r>
                        <a:rPr kumimoji="1" lang="en-US" altLang="ja-JP" sz="1100" b="0" u="none" dirty="0">
                          <a:solidFill>
                            <a:schemeClr val="tx1"/>
                          </a:solidFill>
                        </a:rPr>
                        <a:t>100</a:t>
                      </a:r>
                      <a:r>
                        <a:rPr kumimoji="1" lang="ja-JP" altLang="en-US" sz="1100" b="0" u="none" dirty="0">
                          <a:solidFill>
                            <a:schemeClr val="tx1"/>
                          </a:solidFill>
                        </a:rPr>
                        <a:t>％グループ内の複数の大規模法人</a:t>
                      </a:r>
                      <a:endParaRPr kumimoji="1" lang="en-US" altLang="ja-JP" sz="1100" b="0" u="none" dirty="0">
                        <a:solidFill>
                          <a:schemeClr val="tx1"/>
                        </a:solidFill>
                      </a:endParaRPr>
                    </a:p>
                    <a:p>
                      <a:pPr algn="ctr"/>
                      <a:r>
                        <a:rPr kumimoji="1" lang="ja-JP" altLang="en-US" sz="1100" b="0" u="none" dirty="0">
                          <a:solidFill>
                            <a:schemeClr val="tx1"/>
                          </a:solidFill>
                        </a:rPr>
                        <a:t>に発行済株式の全部を保有されている法人等を除く。</a:t>
                      </a:r>
                      <a:endParaRPr kumimoji="1" lang="en-US" altLang="ja-JP" sz="11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3236497"/>
                  </a:ext>
                </a:extLst>
              </a:tr>
            </a:tbl>
          </a:graphicData>
        </a:graphic>
      </p:graphicFrame>
      <p:sp>
        <p:nvSpPr>
          <p:cNvPr id="11" name="テキスト ボックス 10">
            <a:extLst>
              <a:ext uri="{FF2B5EF4-FFF2-40B4-BE49-F238E27FC236}">
                <a16:creationId xmlns:a16="http://schemas.microsoft.com/office/drawing/2014/main" id="{AFCFFFF3-BA14-4327-926A-A1F6376E3007}"/>
              </a:ext>
            </a:extLst>
          </p:cNvPr>
          <p:cNvSpPr txBox="1"/>
          <p:nvPr/>
        </p:nvSpPr>
        <p:spPr>
          <a:xfrm>
            <a:off x="296885" y="4056946"/>
            <a:ext cx="9312230" cy="2062103"/>
          </a:xfrm>
          <a:prstGeom prst="rect">
            <a:avLst/>
          </a:prstGeom>
          <a:noFill/>
          <a:ln>
            <a:solidFill>
              <a:srgbClr val="1660A1"/>
            </a:solidFill>
            <a:prstDash val="dash"/>
          </a:ln>
        </p:spPr>
        <p:txBody>
          <a:bodyPr wrap="square" rtlCol="0">
            <a:spAutoFit/>
          </a:bodyPr>
          <a:lstStyle/>
          <a:p>
            <a:r>
              <a:rPr kumimoji="1" lang="en-US" altLang="ja-JP" sz="1400" dirty="0"/>
              <a:t>【</a:t>
            </a:r>
            <a:r>
              <a:rPr kumimoji="1" lang="ja-JP" altLang="en-US" sz="1400" dirty="0"/>
              <a:t>実務上のポイント</a:t>
            </a:r>
            <a:r>
              <a:rPr kumimoji="1" lang="en-US" altLang="ja-JP" sz="1400" dirty="0"/>
              <a:t>】</a:t>
            </a:r>
          </a:p>
          <a:p>
            <a:r>
              <a:rPr kumimoji="1" lang="ja-JP" altLang="en-US" sz="1400" dirty="0"/>
              <a:t>上記のほか、現行制度の</a:t>
            </a:r>
            <a:r>
              <a:rPr kumimoji="1" lang="ja-JP" altLang="en-US" sz="1400" b="1" dirty="0">
                <a:solidFill>
                  <a:srgbClr val="0033CC"/>
                </a:solidFill>
              </a:rPr>
              <a:t>「災害損失欠損金の繰戻し還付制度」</a:t>
            </a:r>
            <a:r>
              <a:rPr kumimoji="1" lang="ja-JP" altLang="en-US" sz="1400" dirty="0"/>
              <a:t>を受けられる場合もあります。</a:t>
            </a:r>
            <a:endParaRPr kumimoji="1" lang="en-US" altLang="ja-JP" sz="1400" dirty="0"/>
          </a:p>
          <a:p>
            <a:r>
              <a:rPr kumimoji="1" lang="ja-JP" altLang="en-US" sz="1400" dirty="0"/>
              <a:t>今回の新型コロナウイルス感染症の影響により、例えば以下のような費用や損失は、</a:t>
            </a:r>
            <a:r>
              <a:rPr kumimoji="1" lang="ja-JP" altLang="en-US" sz="1400" b="1" dirty="0">
                <a:solidFill>
                  <a:srgbClr val="0033CC"/>
                </a:solidFill>
              </a:rPr>
              <a:t>災害損失欠損金</a:t>
            </a:r>
            <a:r>
              <a:rPr kumimoji="1" lang="ja-JP" altLang="en-US" sz="1400" dirty="0"/>
              <a:t>に該当します。</a:t>
            </a:r>
            <a:endParaRPr kumimoji="1" lang="en-US" altLang="ja-JP" sz="1400" dirty="0"/>
          </a:p>
          <a:p>
            <a:r>
              <a:rPr kumimoji="1" lang="ja-JP" altLang="en-US" sz="1200" dirty="0"/>
              <a:t>　・飲食業者等の食材の廃棄損</a:t>
            </a:r>
            <a:endParaRPr kumimoji="1" lang="en-US" altLang="ja-JP" sz="1200" dirty="0"/>
          </a:p>
          <a:p>
            <a:r>
              <a:rPr kumimoji="1" lang="ja-JP" altLang="en-US" sz="1200" dirty="0"/>
              <a:t>　・感染者が確認されたことにより廃棄処分した器具備品等の除却損</a:t>
            </a:r>
            <a:endParaRPr kumimoji="1" lang="en-US" altLang="ja-JP" sz="1200" dirty="0"/>
          </a:p>
          <a:p>
            <a:r>
              <a:rPr kumimoji="1" lang="ja-JP" altLang="en-US" sz="1200" dirty="0"/>
              <a:t>　・施設や備品などを消毒するために支出した費用</a:t>
            </a:r>
            <a:endParaRPr kumimoji="1" lang="en-US" altLang="ja-JP" sz="1200" dirty="0"/>
          </a:p>
          <a:p>
            <a:r>
              <a:rPr kumimoji="1" lang="ja-JP" altLang="en-US" sz="1200" dirty="0"/>
              <a:t>　・感染発生の防止のため、配備するマスク、消毒液、空気洗浄機等の購入費用</a:t>
            </a:r>
            <a:endParaRPr kumimoji="1" lang="en-US" altLang="ja-JP" sz="1200" dirty="0"/>
          </a:p>
          <a:p>
            <a:r>
              <a:rPr kumimoji="1" lang="ja-JP" altLang="en-US" sz="1200" dirty="0"/>
              <a:t>　・イベント等の中止により、廃棄せざるを得なくなった商品等の廃棄損</a:t>
            </a:r>
            <a:endParaRPr kumimoji="1" lang="en-US" altLang="ja-JP" sz="1200" dirty="0"/>
          </a:p>
          <a:p>
            <a:endParaRPr kumimoji="1" lang="en-US" altLang="ja-JP" sz="1400" dirty="0"/>
          </a:p>
          <a:p>
            <a:r>
              <a:rPr kumimoji="1" lang="ja-JP" altLang="en-US" sz="1200" dirty="0"/>
              <a:t>出典：財務省「欠損金の繰戻しによる還付の特例（案）」（</a:t>
            </a:r>
            <a:r>
              <a:rPr kumimoji="1" lang="en-US" altLang="ja-JP" sz="1200" dirty="0">
                <a:hlinkClick r:id="rId2"/>
              </a:rPr>
              <a:t>https://www.mof.go.jp/tax_policy/brochure3.pdf</a:t>
            </a:r>
            <a:r>
              <a:rPr kumimoji="1" lang="ja-JP" altLang="en-US" sz="1200" dirty="0"/>
              <a:t>）</a:t>
            </a:r>
            <a:endParaRPr kumimoji="1" lang="en-US" altLang="ja-JP" sz="1200" dirty="0"/>
          </a:p>
        </p:txBody>
      </p:sp>
    </p:spTree>
    <p:extLst>
      <p:ext uri="{BB962C8B-B14F-4D97-AF65-F5344CB8AC3E}">
        <p14:creationId xmlns:p14="http://schemas.microsoft.com/office/powerpoint/2010/main" val="28107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E75EE1-8FA7-453F-BBEF-AFE3F31CBDEE}"/>
              </a:ext>
            </a:extLst>
          </p:cNvPr>
          <p:cNvSpPr>
            <a:spLocks noGrp="1"/>
          </p:cNvSpPr>
          <p:nvPr>
            <p:ph type="sldNum" sz="quarter" idx="12"/>
          </p:nvPr>
        </p:nvSpPr>
        <p:spPr/>
        <p:txBody>
          <a:bodyPr/>
          <a:lstStyle/>
          <a:p>
            <a:fld id="{1362F500-D807-4F86-B166-BF8A5EBA9C38}" type="slidenum">
              <a:rPr kumimoji="1" lang="ja-JP" altLang="en-US" smtClean="0"/>
              <a:t>7</a:t>
            </a:fld>
            <a:endParaRPr kumimoji="1" lang="ja-JP" altLang="en-US" dirty="0"/>
          </a:p>
        </p:txBody>
      </p:sp>
      <p:sp>
        <p:nvSpPr>
          <p:cNvPr id="3" name="テキスト ボックス 2">
            <a:extLst>
              <a:ext uri="{FF2B5EF4-FFF2-40B4-BE49-F238E27FC236}">
                <a16:creationId xmlns:a16="http://schemas.microsoft.com/office/drawing/2014/main" id="{D3DFBA47-C284-4173-AF82-672ED161DC87}"/>
              </a:ext>
            </a:extLst>
          </p:cNvPr>
          <p:cNvSpPr txBox="1"/>
          <p:nvPr/>
        </p:nvSpPr>
        <p:spPr>
          <a:xfrm>
            <a:off x="1104522" y="537853"/>
            <a:ext cx="8681033" cy="523220"/>
          </a:xfrm>
          <a:prstGeom prst="rect">
            <a:avLst/>
          </a:prstGeom>
          <a:noFill/>
        </p:spPr>
        <p:txBody>
          <a:bodyPr wrap="square" rtlCol="0">
            <a:spAutoFit/>
          </a:bodyPr>
          <a:lstStyle/>
          <a:p>
            <a:r>
              <a:rPr kumimoji="1" lang="ja-JP" altLang="en-US" sz="2800" b="1" dirty="0">
                <a:latin typeface="+mn-ea"/>
              </a:rPr>
              <a:t>消費税の課税選択の変更特例</a:t>
            </a:r>
          </a:p>
        </p:txBody>
      </p:sp>
      <p:sp>
        <p:nvSpPr>
          <p:cNvPr id="6" name="テキスト ボックス 5">
            <a:extLst>
              <a:ext uri="{FF2B5EF4-FFF2-40B4-BE49-F238E27FC236}">
                <a16:creationId xmlns:a16="http://schemas.microsoft.com/office/drawing/2014/main" id="{005C31B7-1946-4DD2-9C90-CD6C33561A9E}"/>
              </a:ext>
            </a:extLst>
          </p:cNvPr>
          <p:cNvSpPr txBox="1"/>
          <p:nvPr/>
        </p:nvSpPr>
        <p:spPr>
          <a:xfrm>
            <a:off x="296886" y="1219200"/>
            <a:ext cx="9312230" cy="584775"/>
          </a:xfrm>
          <a:prstGeom prst="rect">
            <a:avLst/>
          </a:prstGeom>
          <a:noFill/>
          <a:ln>
            <a:solidFill>
              <a:srgbClr val="1660A1"/>
            </a:solidFill>
          </a:ln>
        </p:spPr>
        <p:txBody>
          <a:bodyPr wrap="square" rtlCol="0">
            <a:spAutoFit/>
          </a:bodyPr>
          <a:lstStyle/>
          <a:p>
            <a:r>
              <a:rPr kumimoji="1" lang="ja-JP" altLang="en-US" sz="1600" dirty="0"/>
              <a:t>新型コロナウイルス感染症の影響により、事業者の売上が著しく減少した場合には、</a:t>
            </a:r>
            <a:r>
              <a:rPr kumimoji="1" lang="ja-JP" altLang="en-US" sz="1600" b="1" dirty="0">
                <a:solidFill>
                  <a:srgbClr val="FF0000"/>
                </a:solidFill>
              </a:rPr>
              <a:t>課税期間開始後</a:t>
            </a:r>
            <a:r>
              <a:rPr kumimoji="1" lang="ja-JP" altLang="en-US" sz="1600" dirty="0"/>
              <a:t>における消費税の課税選択に係る</a:t>
            </a:r>
            <a:r>
              <a:rPr kumimoji="1" lang="ja-JP" altLang="en-US" sz="1600" b="1" dirty="0">
                <a:solidFill>
                  <a:srgbClr val="FF0000"/>
                </a:solidFill>
              </a:rPr>
              <a:t>適用の変更を可能とする特例</a:t>
            </a:r>
            <a:r>
              <a:rPr kumimoji="1" lang="ja-JP" altLang="en-US" sz="1600" dirty="0"/>
              <a:t>が設けられる。</a:t>
            </a:r>
            <a:endParaRPr kumimoji="1" lang="en-US" altLang="ja-JP" sz="1600" dirty="0"/>
          </a:p>
        </p:txBody>
      </p:sp>
      <p:sp>
        <p:nvSpPr>
          <p:cNvPr id="14" name="テキスト ボックス 13">
            <a:extLst>
              <a:ext uri="{FF2B5EF4-FFF2-40B4-BE49-F238E27FC236}">
                <a16:creationId xmlns:a16="http://schemas.microsoft.com/office/drawing/2014/main" id="{35CCDDF3-0789-42B4-AF03-B11AA9B661EA}"/>
              </a:ext>
            </a:extLst>
          </p:cNvPr>
          <p:cNvSpPr txBox="1"/>
          <p:nvPr/>
        </p:nvSpPr>
        <p:spPr>
          <a:xfrm>
            <a:off x="135801" y="62299"/>
            <a:ext cx="4209861" cy="369332"/>
          </a:xfrm>
          <a:prstGeom prst="rect">
            <a:avLst/>
          </a:prstGeom>
          <a:noFill/>
        </p:spPr>
        <p:txBody>
          <a:bodyPr wrap="square" rtlCol="0">
            <a:spAutoFit/>
          </a:bodyPr>
          <a:lstStyle/>
          <a:p>
            <a:r>
              <a:rPr lang="ja-JP" altLang="en-US" b="1" spc="300" dirty="0">
                <a:solidFill>
                  <a:schemeClr val="bg1"/>
                </a:solidFill>
                <a:latin typeface="ＭＳ Ｐゴシック" pitchFamily="50" charset="-128"/>
                <a:ea typeface="ＭＳ Ｐゴシック" pitchFamily="50" charset="-128"/>
              </a:rPr>
              <a:t>消費税</a:t>
            </a:r>
            <a:endParaRPr kumimoji="1" lang="ja-JP" altLang="en-US" sz="1100" b="1" spc="300" dirty="0">
              <a:solidFill>
                <a:schemeClr val="bg1"/>
              </a:solidFill>
              <a:latin typeface="ＭＳ Ｐゴシック" pitchFamily="50" charset="-128"/>
              <a:ea typeface="ＭＳ Ｐゴシック" pitchFamily="50" charset="-128"/>
            </a:endParaRPr>
          </a:p>
        </p:txBody>
      </p:sp>
      <p:sp>
        <p:nvSpPr>
          <p:cNvPr id="27" name="テキスト ボックス 26">
            <a:extLst>
              <a:ext uri="{FF2B5EF4-FFF2-40B4-BE49-F238E27FC236}">
                <a16:creationId xmlns:a16="http://schemas.microsoft.com/office/drawing/2014/main" id="{E64E7D71-D03A-4A45-B208-F625EBD46392}"/>
              </a:ext>
            </a:extLst>
          </p:cNvPr>
          <p:cNvSpPr txBox="1"/>
          <p:nvPr/>
        </p:nvSpPr>
        <p:spPr>
          <a:xfrm>
            <a:off x="213769" y="594583"/>
            <a:ext cx="800219" cy="461665"/>
          </a:xfrm>
          <a:prstGeom prst="rect">
            <a:avLst/>
          </a:prstGeom>
          <a:solidFill>
            <a:srgbClr val="E5F5FF"/>
          </a:solidFill>
          <a:ln w="28575">
            <a:solidFill>
              <a:srgbClr val="1660A1"/>
            </a:solidFill>
          </a:ln>
        </p:spPr>
        <p:txBody>
          <a:bodyPr wrap="none" rtlCol="0">
            <a:spAutoFit/>
          </a:bodyPr>
          <a:lstStyle/>
          <a:p>
            <a:r>
              <a:rPr kumimoji="1" lang="ja-JP" altLang="en-US" sz="2400" dirty="0">
                <a:solidFill>
                  <a:srgbClr val="1660A1"/>
                </a:solidFill>
              </a:rPr>
              <a:t>減税</a:t>
            </a:r>
          </a:p>
        </p:txBody>
      </p:sp>
      <p:graphicFrame>
        <p:nvGraphicFramePr>
          <p:cNvPr id="30" name="表 29">
            <a:extLst>
              <a:ext uri="{FF2B5EF4-FFF2-40B4-BE49-F238E27FC236}">
                <a16:creationId xmlns:a16="http://schemas.microsoft.com/office/drawing/2014/main" id="{2D39AC37-6549-4FA7-AF07-5308373CD2C7}"/>
              </a:ext>
            </a:extLst>
          </p:cNvPr>
          <p:cNvGraphicFramePr>
            <a:graphicFrameLocks noGrp="1"/>
          </p:cNvGraphicFramePr>
          <p:nvPr>
            <p:extLst>
              <p:ext uri="{D42A27DB-BD31-4B8C-83A1-F6EECF244321}">
                <p14:modId xmlns:p14="http://schemas.microsoft.com/office/powerpoint/2010/main" val="264705443"/>
              </p:ext>
            </p:extLst>
          </p:nvPr>
        </p:nvGraphicFramePr>
        <p:xfrm>
          <a:off x="291035" y="1930427"/>
          <a:ext cx="9290483" cy="1371600"/>
        </p:xfrm>
        <a:graphic>
          <a:graphicData uri="http://schemas.openxmlformats.org/drawingml/2006/table">
            <a:tbl>
              <a:tblPr firstRow="1" bandRow="1">
                <a:tableStyleId>{7DF18680-E054-41AD-8BC1-D1AEF772440D}</a:tableStyleId>
              </a:tblPr>
              <a:tblGrid>
                <a:gridCol w="765448">
                  <a:extLst>
                    <a:ext uri="{9D8B030D-6E8A-4147-A177-3AD203B41FA5}">
                      <a16:colId xmlns:a16="http://schemas.microsoft.com/office/drawing/2014/main" val="3698687632"/>
                    </a:ext>
                  </a:extLst>
                </a:gridCol>
                <a:gridCol w="4961612">
                  <a:extLst>
                    <a:ext uri="{9D8B030D-6E8A-4147-A177-3AD203B41FA5}">
                      <a16:colId xmlns:a16="http://schemas.microsoft.com/office/drawing/2014/main" val="326982085"/>
                    </a:ext>
                  </a:extLst>
                </a:gridCol>
                <a:gridCol w="3563423">
                  <a:extLst>
                    <a:ext uri="{9D8B030D-6E8A-4147-A177-3AD203B41FA5}">
                      <a16:colId xmlns:a16="http://schemas.microsoft.com/office/drawing/2014/main" val="3091336763"/>
                    </a:ext>
                  </a:extLst>
                </a:gridCol>
              </a:tblGrid>
              <a:tr h="173325">
                <a:tc>
                  <a:txBody>
                    <a:bodyPr/>
                    <a:lstStyle/>
                    <a:p>
                      <a:pPr algn="ct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600" b="1" dirty="0">
                          <a:solidFill>
                            <a:schemeClr val="tx1"/>
                          </a:solidFill>
                        </a:rPr>
                        <a:t>現行制度</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600" b="1" dirty="0">
                          <a:solidFill>
                            <a:schemeClr val="tx1"/>
                          </a:solidFill>
                        </a:rPr>
                        <a:t>緊急経済対策の特例</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716886342"/>
                  </a:ext>
                </a:extLst>
              </a:tr>
              <a:tr h="364160">
                <a:tc>
                  <a:txBody>
                    <a:bodyPr/>
                    <a:lstStyle/>
                    <a:p>
                      <a:pPr algn="ctr"/>
                      <a:r>
                        <a:rPr kumimoji="1" lang="ja-JP" altLang="en-US" sz="1400" b="0" dirty="0">
                          <a:solidFill>
                            <a:schemeClr val="tx1"/>
                          </a:solidFill>
                        </a:rPr>
                        <a:t>届出</a:t>
                      </a:r>
                      <a:endParaRPr kumimoji="1" lang="en-US" altLang="ja-JP" sz="1400" b="0" dirty="0">
                        <a:solidFill>
                          <a:schemeClr val="tx1"/>
                        </a:solidFill>
                      </a:endParaRPr>
                    </a:p>
                    <a:p>
                      <a:pPr algn="ctr"/>
                      <a:r>
                        <a:rPr kumimoji="1" lang="ja-JP" altLang="en-US" sz="1400" b="0" dirty="0">
                          <a:solidFill>
                            <a:schemeClr val="tx1"/>
                          </a:solidFill>
                        </a:rPr>
                        <a:t>時期</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「課税事業者選択届出書」「課税事業者選択不適用届出書」</a:t>
                      </a:r>
                      <a:endParaRPr kumimoji="1" lang="en-US" altLang="ja-JP" sz="1400" b="0" dirty="0">
                        <a:solidFill>
                          <a:schemeClr val="tx1"/>
                        </a:solidFill>
                      </a:endParaRPr>
                    </a:p>
                    <a:p>
                      <a:pPr algn="ctr"/>
                      <a:r>
                        <a:rPr kumimoji="1" lang="ja-JP" altLang="en-US" sz="1400" b="0" dirty="0">
                          <a:solidFill>
                            <a:schemeClr val="tx1"/>
                          </a:solidFill>
                        </a:rPr>
                        <a:t>は課税期間の開始前に届出が必要</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u="sng" dirty="0">
                          <a:solidFill>
                            <a:srgbClr val="FF0000"/>
                          </a:solidFill>
                        </a:rPr>
                        <a:t>課税期間の開始後の申請による</a:t>
                      </a:r>
                      <a:endParaRPr kumimoji="1" lang="en-US" altLang="ja-JP" sz="1400" b="1" u="sng" dirty="0">
                        <a:solidFill>
                          <a:srgbClr val="FF0000"/>
                        </a:solidFill>
                      </a:endParaRPr>
                    </a:p>
                    <a:p>
                      <a:pPr algn="ctr"/>
                      <a:r>
                        <a:rPr kumimoji="1" lang="ja-JP" altLang="en-US" sz="1400" b="1" u="sng" dirty="0">
                          <a:solidFill>
                            <a:srgbClr val="FF0000"/>
                          </a:solidFill>
                        </a:rPr>
                        <a:t>適用の変更が可能</a:t>
                      </a:r>
                      <a:endParaRPr kumimoji="1" lang="en-US" altLang="ja-JP" sz="1400" b="1" u="sng"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3236497"/>
                  </a:ext>
                </a:extLst>
              </a:tr>
              <a:tr h="470374">
                <a:tc>
                  <a:txBody>
                    <a:bodyPr/>
                    <a:lstStyle/>
                    <a:p>
                      <a:pPr algn="ctr"/>
                      <a:r>
                        <a:rPr kumimoji="1" lang="ja-JP" altLang="en-US" sz="1400" b="0" dirty="0">
                          <a:solidFill>
                            <a:schemeClr val="tx1"/>
                          </a:solidFill>
                        </a:rPr>
                        <a:t>継続</a:t>
                      </a:r>
                      <a:endParaRPr kumimoji="1" lang="en-US" altLang="ja-JP" sz="1400" b="0" dirty="0">
                        <a:solidFill>
                          <a:schemeClr val="tx1"/>
                        </a:solidFill>
                      </a:endParaRPr>
                    </a:p>
                    <a:p>
                      <a:pPr algn="ctr"/>
                      <a:r>
                        <a:rPr kumimoji="1" lang="ja-JP" altLang="en-US" sz="1400" b="0" dirty="0">
                          <a:solidFill>
                            <a:schemeClr val="tx1"/>
                          </a:solidFill>
                        </a:rPr>
                        <a:t>適用</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翌課税期間に取り止め不可</a:t>
                      </a:r>
                      <a:endParaRPr kumimoji="1" lang="en-US" altLang="ja-JP" sz="1400" b="0" dirty="0">
                        <a:solidFill>
                          <a:schemeClr val="tx1"/>
                        </a:solidFill>
                      </a:endParaRPr>
                    </a:p>
                    <a:p>
                      <a:pPr algn="ctr"/>
                      <a:r>
                        <a:rPr kumimoji="1" lang="ja-JP" altLang="en-US" sz="1400" b="0" dirty="0">
                          <a:solidFill>
                            <a:schemeClr val="tx1"/>
                          </a:solidFill>
                        </a:rPr>
                        <a:t>（課税選択を行った場合は、２～３年間の継続適用が必要）</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u="sng" dirty="0">
                          <a:solidFill>
                            <a:srgbClr val="FF0000"/>
                          </a:solidFill>
                        </a:rPr>
                        <a:t>翌課税期間の適用の取り止め可能</a:t>
                      </a:r>
                      <a:endParaRPr kumimoji="1" lang="en-US" altLang="ja-JP" sz="1400" b="1" u="sng"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1659214"/>
                  </a:ext>
                </a:extLst>
              </a:tr>
            </a:tbl>
          </a:graphicData>
        </a:graphic>
      </p:graphicFrame>
      <p:sp>
        <p:nvSpPr>
          <p:cNvPr id="31" name="テキスト ボックス 30">
            <a:extLst>
              <a:ext uri="{FF2B5EF4-FFF2-40B4-BE49-F238E27FC236}">
                <a16:creationId xmlns:a16="http://schemas.microsoft.com/office/drawing/2014/main" id="{7AD1B47C-78B3-4860-9BEE-1A12DE56F265}"/>
              </a:ext>
            </a:extLst>
          </p:cNvPr>
          <p:cNvSpPr txBox="1"/>
          <p:nvPr/>
        </p:nvSpPr>
        <p:spPr>
          <a:xfrm>
            <a:off x="296886" y="5740197"/>
            <a:ext cx="9284632" cy="523220"/>
          </a:xfrm>
          <a:prstGeom prst="rect">
            <a:avLst/>
          </a:prstGeom>
          <a:noFill/>
          <a:ln>
            <a:solidFill>
              <a:srgbClr val="1660A1"/>
            </a:solidFill>
            <a:prstDash val="dash"/>
          </a:ln>
        </p:spPr>
        <p:txBody>
          <a:bodyPr wrap="square" rtlCol="0">
            <a:spAutoFit/>
          </a:bodyPr>
          <a:lstStyle/>
          <a:p>
            <a:r>
              <a:rPr kumimoji="1" lang="en-US" altLang="ja-JP" sz="1400" dirty="0"/>
              <a:t>【</a:t>
            </a:r>
            <a:r>
              <a:rPr kumimoji="1" lang="ja-JP" altLang="en-US" sz="1400" dirty="0"/>
              <a:t>実務上のポイント</a:t>
            </a:r>
            <a:r>
              <a:rPr kumimoji="1" lang="en-US" altLang="ja-JP" sz="1400" dirty="0"/>
              <a:t>】</a:t>
            </a:r>
          </a:p>
          <a:p>
            <a:r>
              <a:rPr kumimoji="1" lang="ja-JP" altLang="en-US" sz="1400" dirty="0"/>
              <a:t>簡易課税制度の適用は現行制度「災害その他やむを得ない理由が生じたことにより被害を受けた場合」の特例で対応可能</a:t>
            </a:r>
            <a:endParaRPr kumimoji="1" lang="en-US" altLang="ja-JP" sz="1400" dirty="0"/>
          </a:p>
        </p:txBody>
      </p:sp>
      <p:pic>
        <p:nvPicPr>
          <p:cNvPr id="4" name="図 3">
            <a:extLst>
              <a:ext uri="{FF2B5EF4-FFF2-40B4-BE49-F238E27FC236}">
                <a16:creationId xmlns:a16="http://schemas.microsoft.com/office/drawing/2014/main" id="{57E3ED4D-28A6-4930-8FE5-7CDF8BCDCD96}"/>
              </a:ext>
            </a:extLst>
          </p:cNvPr>
          <p:cNvPicPr>
            <a:picLocks noChangeAspect="1"/>
          </p:cNvPicPr>
          <p:nvPr/>
        </p:nvPicPr>
        <p:blipFill>
          <a:blip r:embed="rId2"/>
          <a:stretch>
            <a:fillRect/>
          </a:stretch>
        </p:blipFill>
        <p:spPr>
          <a:xfrm>
            <a:off x="4402542" y="3379012"/>
            <a:ext cx="5178976" cy="2274163"/>
          </a:xfrm>
          <a:prstGeom prst="rect">
            <a:avLst/>
          </a:prstGeom>
        </p:spPr>
      </p:pic>
      <p:graphicFrame>
        <p:nvGraphicFramePr>
          <p:cNvPr id="11" name="表 10">
            <a:extLst>
              <a:ext uri="{FF2B5EF4-FFF2-40B4-BE49-F238E27FC236}">
                <a16:creationId xmlns:a16="http://schemas.microsoft.com/office/drawing/2014/main" id="{7A7C7E37-27A5-4621-B609-0613FCEDE25C}"/>
              </a:ext>
            </a:extLst>
          </p:cNvPr>
          <p:cNvGraphicFramePr>
            <a:graphicFrameLocks noGrp="1"/>
          </p:cNvGraphicFramePr>
          <p:nvPr>
            <p:extLst>
              <p:ext uri="{D42A27DB-BD31-4B8C-83A1-F6EECF244321}">
                <p14:modId xmlns:p14="http://schemas.microsoft.com/office/powerpoint/2010/main" val="2068538124"/>
              </p:ext>
            </p:extLst>
          </p:nvPr>
        </p:nvGraphicFramePr>
        <p:xfrm>
          <a:off x="291035" y="3555974"/>
          <a:ext cx="3899809" cy="1920240"/>
        </p:xfrm>
        <a:graphic>
          <a:graphicData uri="http://schemas.openxmlformats.org/drawingml/2006/table">
            <a:tbl>
              <a:tblPr firstRow="1" bandRow="1">
                <a:tableStyleId>{7DF18680-E054-41AD-8BC1-D1AEF772440D}</a:tableStyleId>
              </a:tblPr>
              <a:tblGrid>
                <a:gridCol w="3899809">
                  <a:extLst>
                    <a:ext uri="{9D8B030D-6E8A-4147-A177-3AD203B41FA5}">
                      <a16:colId xmlns:a16="http://schemas.microsoft.com/office/drawing/2014/main" val="326982085"/>
                    </a:ext>
                  </a:extLst>
                </a:gridCol>
              </a:tblGrid>
              <a:tr h="123151">
                <a:tc>
                  <a:txBody>
                    <a:bodyPr/>
                    <a:lstStyle/>
                    <a:p>
                      <a:pPr algn="ctr"/>
                      <a:r>
                        <a:rPr kumimoji="1" lang="ja-JP" altLang="en-US" sz="1600" b="1" dirty="0">
                          <a:solidFill>
                            <a:schemeClr val="tx1"/>
                          </a:solidFill>
                        </a:rPr>
                        <a:t>要　件</a:t>
                      </a: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716886342"/>
                  </a:ext>
                </a:extLst>
              </a:tr>
              <a:tr h="1454675">
                <a:tc>
                  <a:txBody>
                    <a:bodyPr/>
                    <a:lstStyle/>
                    <a:p>
                      <a:pPr algn="l"/>
                      <a:r>
                        <a:rPr kumimoji="1" lang="ja-JP" altLang="en-US" sz="1400" b="0" dirty="0">
                          <a:solidFill>
                            <a:schemeClr val="tx1"/>
                          </a:solidFill>
                        </a:rPr>
                        <a:t>①　関係法律の施行後に申告期限が到来する</a:t>
                      </a:r>
                      <a:endParaRPr kumimoji="1" lang="en-US" altLang="ja-JP" sz="1400" b="0" dirty="0">
                        <a:solidFill>
                          <a:schemeClr val="tx1"/>
                        </a:solidFill>
                      </a:endParaRPr>
                    </a:p>
                    <a:p>
                      <a:pPr algn="l"/>
                      <a:r>
                        <a:rPr kumimoji="1" lang="ja-JP" altLang="en-US" sz="1400" b="0" dirty="0">
                          <a:solidFill>
                            <a:schemeClr val="tx1"/>
                          </a:solidFill>
                        </a:rPr>
                        <a:t>　課税期間</a:t>
                      </a:r>
                      <a:endParaRPr kumimoji="1" lang="en-US" altLang="ja-JP" sz="1400" b="0" dirty="0">
                        <a:solidFill>
                          <a:schemeClr val="tx1"/>
                        </a:solidFill>
                      </a:endParaRPr>
                    </a:p>
                    <a:p>
                      <a:pPr algn="l"/>
                      <a:r>
                        <a:rPr kumimoji="1" lang="ja-JP" altLang="en-US" sz="1400" b="0" dirty="0">
                          <a:solidFill>
                            <a:schemeClr val="tx1"/>
                          </a:solidFill>
                        </a:rPr>
                        <a:t>②　令和２年２月１日～令和３年１月</a:t>
                      </a:r>
                      <a:r>
                        <a:rPr kumimoji="1" lang="en-US" altLang="ja-JP" sz="1400" b="0" dirty="0">
                          <a:solidFill>
                            <a:schemeClr val="tx1"/>
                          </a:solidFill>
                        </a:rPr>
                        <a:t>31</a:t>
                      </a:r>
                      <a:r>
                        <a:rPr kumimoji="1" lang="ja-JP" altLang="en-US" sz="1400" b="0" dirty="0">
                          <a:solidFill>
                            <a:schemeClr val="tx1"/>
                          </a:solidFill>
                        </a:rPr>
                        <a:t>日のうち</a:t>
                      </a:r>
                      <a:endParaRPr kumimoji="1" lang="en-US" altLang="ja-JP" sz="1400" b="0" dirty="0">
                        <a:solidFill>
                          <a:schemeClr val="tx1"/>
                        </a:solidFill>
                      </a:endParaRPr>
                    </a:p>
                    <a:p>
                      <a:pPr algn="l"/>
                      <a:r>
                        <a:rPr kumimoji="1" lang="ja-JP" altLang="en-US" sz="1400" b="0" dirty="0">
                          <a:solidFill>
                            <a:schemeClr val="tx1"/>
                          </a:solidFill>
                        </a:rPr>
                        <a:t>　</a:t>
                      </a:r>
                      <a:r>
                        <a:rPr kumimoji="1" lang="ja-JP" altLang="en-US" sz="1400" b="1" dirty="0">
                          <a:solidFill>
                            <a:srgbClr val="FF0000"/>
                          </a:solidFill>
                        </a:rPr>
                        <a:t>一定期間（１か月以上の任意の期間）の収入</a:t>
                      </a:r>
                      <a:endParaRPr kumimoji="1" lang="en-US" altLang="ja-JP" sz="1400" b="1" dirty="0">
                        <a:solidFill>
                          <a:srgbClr val="FF0000"/>
                        </a:solidFill>
                      </a:endParaRPr>
                    </a:p>
                    <a:p>
                      <a:pPr algn="l"/>
                      <a:r>
                        <a:rPr kumimoji="1" lang="ja-JP" altLang="en-US" sz="1400" b="0" dirty="0">
                          <a:solidFill>
                            <a:schemeClr val="tx1"/>
                          </a:solidFill>
                        </a:rPr>
                        <a:t>　が</a:t>
                      </a:r>
                      <a:r>
                        <a:rPr kumimoji="1" lang="ja-JP" altLang="en-US" sz="1400" b="1" i="0" u="sng" dirty="0">
                          <a:solidFill>
                            <a:srgbClr val="FF0000"/>
                          </a:solidFill>
                        </a:rPr>
                        <a:t>著しく減少（前年同期比おおむね</a:t>
                      </a:r>
                      <a:r>
                        <a:rPr kumimoji="1" lang="en-US" altLang="ja-JP" sz="1400" b="1" i="0" u="sng" dirty="0">
                          <a:solidFill>
                            <a:srgbClr val="FF0000"/>
                          </a:solidFill>
                        </a:rPr>
                        <a:t>50</a:t>
                      </a:r>
                      <a:r>
                        <a:rPr kumimoji="1" lang="ja-JP" altLang="en-US" sz="1400" b="1" i="0" u="sng" dirty="0">
                          <a:solidFill>
                            <a:srgbClr val="FF0000"/>
                          </a:solidFill>
                        </a:rPr>
                        <a:t>％以上）</a:t>
                      </a:r>
                      <a:endParaRPr kumimoji="1" lang="en-US" altLang="ja-JP" sz="1400" b="1" i="0" u="sng" dirty="0">
                        <a:solidFill>
                          <a:srgbClr val="FF0000"/>
                        </a:solidFill>
                      </a:endParaRPr>
                    </a:p>
                    <a:p>
                      <a:pPr algn="l"/>
                      <a:r>
                        <a:rPr kumimoji="1" lang="ja-JP" altLang="en-US" sz="1400" b="0" dirty="0">
                          <a:solidFill>
                            <a:schemeClr val="tx1"/>
                          </a:solidFill>
                        </a:rPr>
                        <a:t>③　その課税期間の申告期限までに</a:t>
                      </a:r>
                      <a:r>
                        <a:rPr kumimoji="1" lang="ja-JP" altLang="en-US" sz="1400" b="1" dirty="0">
                          <a:solidFill>
                            <a:srgbClr val="FF0000"/>
                          </a:solidFill>
                        </a:rPr>
                        <a:t>申請書</a:t>
                      </a:r>
                      <a:r>
                        <a:rPr kumimoji="1" lang="ja-JP" altLang="en-US" sz="1400" b="0" dirty="0">
                          <a:solidFill>
                            <a:schemeClr val="tx1"/>
                          </a:solidFill>
                        </a:rPr>
                        <a:t>を</a:t>
                      </a:r>
                      <a:endParaRPr kumimoji="1" lang="en-US" altLang="ja-JP" sz="1400" b="0" dirty="0">
                        <a:solidFill>
                          <a:schemeClr val="tx1"/>
                        </a:solidFill>
                      </a:endParaRPr>
                    </a:p>
                    <a:p>
                      <a:pPr algn="l"/>
                      <a:r>
                        <a:rPr kumimoji="1" lang="ja-JP" altLang="en-US" sz="1400" b="0" dirty="0">
                          <a:solidFill>
                            <a:schemeClr val="tx1"/>
                          </a:solidFill>
                        </a:rPr>
                        <a:t>　提出、税務署長の承認</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3236497"/>
                  </a:ext>
                </a:extLst>
              </a:tr>
            </a:tbl>
          </a:graphicData>
        </a:graphic>
      </p:graphicFrame>
      <p:sp>
        <p:nvSpPr>
          <p:cNvPr id="12" name="テキスト ボックス 11">
            <a:extLst>
              <a:ext uri="{FF2B5EF4-FFF2-40B4-BE49-F238E27FC236}">
                <a16:creationId xmlns:a16="http://schemas.microsoft.com/office/drawing/2014/main" id="{FCAABE94-9264-4EE4-A435-8B2C6D0C8347}"/>
              </a:ext>
            </a:extLst>
          </p:cNvPr>
          <p:cNvSpPr txBox="1"/>
          <p:nvPr/>
        </p:nvSpPr>
        <p:spPr>
          <a:xfrm>
            <a:off x="7842714" y="5177726"/>
            <a:ext cx="1647515" cy="338554"/>
          </a:xfrm>
          <a:prstGeom prst="rect">
            <a:avLst/>
          </a:prstGeom>
          <a:noFill/>
          <a:ln>
            <a:noFill/>
            <a:prstDash val="dash"/>
          </a:ln>
        </p:spPr>
        <p:txBody>
          <a:bodyPr wrap="square" rtlCol="0">
            <a:spAutoFit/>
          </a:bodyPr>
          <a:lstStyle/>
          <a:p>
            <a:r>
              <a:rPr kumimoji="1" lang="ja-JP" altLang="en-US" sz="800" dirty="0"/>
              <a:t>出典：財務省「消費税の課税選択</a:t>
            </a:r>
            <a:endParaRPr kumimoji="1" lang="en-US" altLang="ja-JP" sz="800" dirty="0"/>
          </a:p>
          <a:p>
            <a:r>
              <a:rPr kumimoji="1" lang="ja-JP" altLang="en-US" sz="800" dirty="0"/>
              <a:t>　　　  の変更に係る特例（案）」</a:t>
            </a:r>
            <a:endParaRPr kumimoji="1" lang="en-US" altLang="ja-JP" sz="800" dirty="0"/>
          </a:p>
        </p:txBody>
      </p:sp>
    </p:spTree>
    <p:extLst>
      <p:ext uri="{BB962C8B-B14F-4D97-AF65-F5344CB8AC3E}">
        <p14:creationId xmlns:p14="http://schemas.microsoft.com/office/powerpoint/2010/main" val="165667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E75EE1-8FA7-453F-BBEF-AFE3F31CBDEE}"/>
              </a:ext>
            </a:extLst>
          </p:cNvPr>
          <p:cNvSpPr>
            <a:spLocks noGrp="1"/>
          </p:cNvSpPr>
          <p:nvPr>
            <p:ph type="sldNum" sz="quarter" idx="12"/>
          </p:nvPr>
        </p:nvSpPr>
        <p:spPr/>
        <p:txBody>
          <a:bodyPr/>
          <a:lstStyle/>
          <a:p>
            <a:fld id="{1362F500-D807-4F86-B166-BF8A5EBA9C38}" type="slidenum">
              <a:rPr kumimoji="1" lang="ja-JP" altLang="en-US" smtClean="0"/>
              <a:t>8</a:t>
            </a:fld>
            <a:endParaRPr kumimoji="1" lang="ja-JP" altLang="en-US" dirty="0"/>
          </a:p>
        </p:txBody>
      </p:sp>
      <p:sp>
        <p:nvSpPr>
          <p:cNvPr id="3" name="テキスト ボックス 2">
            <a:extLst>
              <a:ext uri="{FF2B5EF4-FFF2-40B4-BE49-F238E27FC236}">
                <a16:creationId xmlns:a16="http://schemas.microsoft.com/office/drawing/2014/main" id="{D3DFBA47-C284-4173-AF82-672ED161DC87}"/>
              </a:ext>
            </a:extLst>
          </p:cNvPr>
          <p:cNvSpPr txBox="1"/>
          <p:nvPr/>
        </p:nvSpPr>
        <p:spPr>
          <a:xfrm>
            <a:off x="1104522" y="537853"/>
            <a:ext cx="8681033" cy="523220"/>
          </a:xfrm>
          <a:prstGeom prst="rect">
            <a:avLst/>
          </a:prstGeom>
          <a:noFill/>
        </p:spPr>
        <p:txBody>
          <a:bodyPr wrap="square" rtlCol="0">
            <a:spAutoFit/>
          </a:bodyPr>
          <a:lstStyle/>
          <a:p>
            <a:r>
              <a:rPr kumimoji="1" lang="ja-JP" altLang="en-US" sz="2800" b="1" dirty="0">
                <a:latin typeface="+mn-ea"/>
              </a:rPr>
              <a:t>納税の猶予制度の特例</a:t>
            </a:r>
          </a:p>
        </p:txBody>
      </p:sp>
      <p:sp>
        <p:nvSpPr>
          <p:cNvPr id="6" name="テキスト ボックス 5">
            <a:extLst>
              <a:ext uri="{FF2B5EF4-FFF2-40B4-BE49-F238E27FC236}">
                <a16:creationId xmlns:a16="http://schemas.microsoft.com/office/drawing/2014/main" id="{005C31B7-1946-4DD2-9C90-CD6C33561A9E}"/>
              </a:ext>
            </a:extLst>
          </p:cNvPr>
          <p:cNvSpPr txBox="1"/>
          <p:nvPr/>
        </p:nvSpPr>
        <p:spPr>
          <a:xfrm>
            <a:off x="296886" y="1219200"/>
            <a:ext cx="9312230" cy="830997"/>
          </a:xfrm>
          <a:prstGeom prst="rect">
            <a:avLst/>
          </a:prstGeom>
          <a:noFill/>
          <a:ln>
            <a:solidFill>
              <a:srgbClr val="1660A1"/>
            </a:solidFill>
          </a:ln>
        </p:spPr>
        <p:txBody>
          <a:bodyPr wrap="square" rtlCol="0">
            <a:spAutoFit/>
          </a:bodyPr>
          <a:lstStyle/>
          <a:p>
            <a:r>
              <a:rPr kumimoji="1" lang="ja-JP" altLang="en-US" sz="1600" dirty="0"/>
              <a:t>基本的に</a:t>
            </a:r>
            <a:r>
              <a:rPr kumimoji="1" lang="ja-JP" altLang="en-US" sz="1600" b="1" dirty="0">
                <a:solidFill>
                  <a:srgbClr val="FF0000"/>
                </a:solidFill>
              </a:rPr>
              <a:t>すべての税目</a:t>
            </a:r>
            <a:r>
              <a:rPr kumimoji="1" lang="ja-JP" altLang="en-US" sz="1600" dirty="0"/>
              <a:t>（印紙で納付する印紙税等は除く）を対象に、収入が急減している法人・個人を対象に無担保かつ延滞税なしで</a:t>
            </a:r>
            <a:r>
              <a:rPr kumimoji="1" lang="ja-JP" altLang="en-US" sz="1600" b="1" dirty="0">
                <a:solidFill>
                  <a:srgbClr val="FF0000"/>
                </a:solidFill>
              </a:rPr>
              <a:t>１年間、納税を猶予する特例</a:t>
            </a:r>
            <a:r>
              <a:rPr kumimoji="1" lang="ja-JP" altLang="en-US" sz="1600" dirty="0"/>
              <a:t>が設けられる。</a:t>
            </a:r>
            <a:endParaRPr kumimoji="1" lang="en-US" altLang="ja-JP" sz="1600" dirty="0"/>
          </a:p>
          <a:p>
            <a:r>
              <a:rPr kumimoji="1" lang="en-US" altLang="ja-JP" sz="1600" dirty="0"/>
              <a:t>【</a:t>
            </a:r>
            <a:r>
              <a:rPr kumimoji="1" lang="ja-JP" altLang="en-US" sz="1600" dirty="0"/>
              <a:t>対象期間</a:t>
            </a:r>
            <a:r>
              <a:rPr kumimoji="1" lang="en-US" altLang="ja-JP" sz="1600" dirty="0"/>
              <a:t>】</a:t>
            </a:r>
            <a:r>
              <a:rPr kumimoji="1" lang="ja-JP" altLang="en-US" sz="1600" b="1" u="sng" dirty="0">
                <a:solidFill>
                  <a:srgbClr val="FF0000"/>
                </a:solidFill>
              </a:rPr>
              <a:t>令和２年２月１日から令和３年１月</a:t>
            </a:r>
            <a:r>
              <a:rPr kumimoji="1" lang="en-US" altLang="ja-JP" sz="1600" b="1" u="sng" dirty="0">
                <a:solidFill>
                  <a:srgbClr val="FF0000"/>
                </a:solidFill>
              </a:rPr>
              <a:t>31</a:t>
            </a:r>
            <a:r>
              <a:rPr kumimoji="1" lang="ja-JP" altLang="en-US" sz="1600" b="1" u="sng" dirty="0">
                <a:solidFill>
                  <a:srgbClr val="FF0000"/>
                </a:solidFill>
              </a:rPr>
              <a:t>日まで</a:t>
            </a:r>
            <a:r>
              <a:rPr kumimoji="1" lang="ja-JP" altLang="en-US" sz="1600" dirty="0"/>
              <a:t>に納期限が到来する国税　</a:t>
            </a:r>
            <a:r>
              <a:rPr kumimoji="1" lang="en-US" altLang="ja-JP" sz="1600" dirty="0"/>
              <a:t>※</a:t>
            </a:r>
            <a:r>
              <a:rPr kumimoji="1" lang="ja-JP" altLang="en-US" sz="1600" dirty="0"/>
              <a:t>地方税も同様</a:t>
            </a:r>
            <a:endParaRPr kumimoji="1" lang="en-US" altLang="ja-JP" sz="1600" dirty="0"/>
          </a:p>
        </p:txBody>
      </p:sp>
      <p:sp>
        <p:nvSpPr>
          <p:cNvPr id="14" name="テキスト ボックス 13">
            <a:extLst>
              <a:ext uri="{FF2B5EF4-FFF2-40B4-BE49-F238E27FC236}">
                <a16:creationId xmlns:a16="http://schemas.microsoft.com/office/drawing/2014/main" id="{35CCDDF3-0789-42B4-AF03-B11AA9B661EA}"/>
              </a:ext>
            </a:extLst>
          </p:cNvPr>
          <p:cNvSpPr txBox="1"/>
          <p:nvPr/>
        </p:nvSpPr>
        <p:spPr>
          <a:xfrm>
            <a:off x="135801" y="62299"/>
            <a:ext cx="4209861" cy="369332"/>
          </a:xfrm>
          <a:prstGeom prst="rect">
            <a:avLst/>
          </a:prstGeom>
          <a:noFill/>
        </p:spPr>
        <p:txBody>
          <a:bodyPr wrap="square" rtlCol="0">
            <a:spAutoFit/>
          </a:bodyPr>
          <a:lstStyle/>
          <a:p>
            <a:r>
              <a:rPr lang="ja-JP" altLang="en-US" b="1" spc="300" dirty="0">
                <a:solidFill>
                  <a:schemeClr val="bg1"/>
                </a:solidFill>
                <a:latin typeface="ＭＳ Ｐゴシック" pitchFamily="50" charset="-128"/>
                <a:ea typeface="ＭＳ Ｐゴシック" pitchFamily="50" charset="-128"/>
              </a:rPr>
              <a:t>各税目共通</a:t>
            </a:r>
            <a:endParaRPr kumimoji="1" lang="ja-JP" altLang="en-US" sz="1100" b="1" spc="300" dirty="0">
              <a:solidFill>
                <a:schemeClr val="bg1"/>
              </a:solidFill>
              <a:latin typeface="ＭＳ Ｐゴシック" pitchFamily="50" charset="-128"/>
              <a:ea typeface="ＭＳ Ｐゴシック" pitchFamily="50" charset="-128"/>
            </a:endParaRPr>
          </a:p>
        </p:txBody>
      </p:sp>
      <p:sp>
        <p:nvSpPr>
          <p:cNvPr id="27" name="テキスト ボックス 26">
            <a:extLst>
              <a:ext uri="{FF2B5EF4-FFF2-40B4-BE49-F238E27FC236}">
                <a16:creationId xmlns:a16="http://schemas.microsoft.com/office/drawing/2014/main" id="{E64E7D71-D03A-4A45-B208-F625EBD46392}"/>
              </a:ext>
            </a:extLst>
          </p:cNvPr>
          <p:cNvSpPr txBox="1"/>
          <p:nvPr/>
        </p:nvSpPr>
        <p:spPr>
          <a:xfrm>
            <a:off x="213769" y="594583"/>
            <a:ext cx="800219" cy="461665"/>
          </a:xfrm>
          <a:prstGeom prst="rect">
            <a:avLst/>
          </a:prstGeom>
          <a:solidFill>
            <a:srgbClr val="E5F5FF"/>
          </a:solidFill>
          <a:ln w="28575">
            <a:solidFill>
              <a:srgbClr val="1660A1"/>
            </a:solidFill>
          </a:ln>
        </p:spPr>
        <p:txBody>
          <a:bodyPr wrap="none" rtlCol="0">
            <a:spAutoFit/>
          </a:bodyPr>
          <a:lstStyle/>
          <a:p>
            <a:r>
              <a:rPr kumimoji="1" lang="ja-JP" altLang="en-US" sz="2400" dirty="0">
                <a:solidFill>
                  <a:srgbClr val="1660A1"/>
                </a:solidFill>
              </a:rPr>
              <a:t>減税</a:t>
            </a:r>
          </a:p>
        </p:txBody>
      </p:sp>
      <p:graphicFrame>
        <p:nvGraphicFramePr>
          <p:cNvPr id="30" name="表 29">
            <a:extLst>
              <a:ext uri="{FF2B5EF4-FFF2-40B4-BE49-F238E27FC236}">
                <a16:creationId xmlns:a16="http://schemas.microsoft.com/office/drawing/2014/main" id="{2D39AC37-6549-4FA7-AF07-5308373CD2C7}"/>
              </a:ext>
            </a:extLst>
          </p:cNvPr>
          <p:cNvGraphicFramePr>
            <a:graphicFrameLocks noGrp="1"/>
          </p:cNvGraphicFramePr>
          <p:nvPr>
            <p:extLst>
              <p:ext uri="{D42A27DB-BD31-4B8C-83A1-F6EECF244321}">
                <p14:modId xmlns:p14="http://schemas.microsoft.com/office/powerpoint/2010/main" val="309417934"/>
              </p:ext>
            </p:extLst>
          </p:nvPr>
        </p:nvGraphicFramePr>
        <p:xfrm>
          <a:off x="289636" y="2160186"/>
          <a:ext cx="9326727" cy="3042130"/>
        </p:xfrm>
        <a:graphic>
          <a:graphicData uri="http://schemas.openxmlformats.org/drawingml/2006/table">
            <a:tbl>
              <a:tblPr firstRow="1" bandRow="1">
                <a:tableStyleId>{7DF18680-E054-41AD-8BC1-D1AEF772440D}</a:tableStyleId>
              </a:tblPr>
              <a:tblGrid>
                <a:gridCol w="768434">
                  <a:extLst>
                    <a:ext uri="{9D8B030D-6E8A-4147-A177-3AD203B41FA5}">
                      <a16:colId xmlns:a16="http://schemas.microsoft.com/office/drawing/2014/main" val="3698687632"/>
                    </a:ext>
                  </a:extLst>
                </a:gridCol>
                <a:gridCol w="3913425">
                  <a:extLst>
                    <a:ext uri="{9D8B030D-6E8A-4147-A177-3AD203B41FA5}">
                      <a16:colId xmlns:a16="http://schemas.microsoft.com/office/drawing/2014/main" val="326982085"/>
                    </a:ext>
                  </a:extLst>
                </a:gridCol>
                <a:gridCol w="4644868">
                  <a:extLst>
                    <a:ext uri="{9D8B030D-6E8A-4147-A177-3AD203B41FA5}">
                      <a16:colId xmlns:a16="http://schemas.microsoft.com/office/drawing/2014/main" val="3091336763"/>
                    </a:ext>
                  </a:extLst>
                </a:gridCol>
              </a:tblGrid>
              <a:tr h="360394">
                <a:tc>
                  <a:txBody>
                    <a:bodyPr/>
                    <a:lstStyle/>
                    <a:p>
                      <a:pPr algn="ctr"/>
                      <a:endParaRPr kumimoji="1" lang="en-US" altLang="ja-JP"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600" b="1" dirty="0">
                          <a:solidFill>
                            <a:schemeClr val="tx1"/>
                          </a:solidFill>
                        </a:rPr>
                        <a:t>現行制度</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ctr"/>
                      <a:r>
                        <a:rPr kumimoji="1" lang="ja-JP" altLang="en-US" sz="1600" b="1" dirty="0">
                          <a:solidFill>
                            <a:schemeClr val="tx1"/>
                          </a:solidFill>
                        </a:rPr>
                        <a:t>緊急経済対策の特例</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716886342"/>
                  </a:ext>
                </a:extLst>
              </a:tr>
              <a:tr h="757196">
                <a:tc>
                  <a:txBody>
                    <a:bodyPr/>
                    <a:lstStyle/>
                    <a:p>
                      <a:pPr algn="ctr"/>
                      <a:r>
                        <a:rPr kumimoji="1" lang="ja-JP" altLang="en-US" sz="1400" b="0" dirty="0">
                          <a:solidFill>
                            <a:schemeClr val="tx1"/>
                          </a:solidFill>
                        </a:rPr>
                        <a:t>条　件</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一定の期間（原則１年）において大幅な赤字が</a:t>
                      </a:r>
                      <a:endParaRPr kumimoji="1" lang="en-US" altLang="ja-JP" sz="1400" b="0" dirty="0">
                        <a:solidFill>
                          <a:schemeClr val="tx1"/>
                        </a:solidFill>
                      </a:endParaRPr>
                    </a:p>
                    <a:p>
                      <a:pPr algn="ctr"/>
                      <a:r>
                        <a:rPr kumimoji="1" lang="ja-JP" altLang="en-US" sz="1400" b="0" dirty="0">
                          <a:solidFill>
                            <a:schemeClr val="tx1"/>
                          </a:solidFill>
                        </a:rPr>
                        <a:t>発生した場合に納税を猶予</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rPr>
                        <a:t>令和２年２月から納期限までの一定の期間（１か月以上）に</a:t>
                      </a:r>
                      <a:endParaRPr kumimoji="1" lang="en-US" altLang="ja-JP" sz="1400" b="0" u="none" dirty="0">
                        <a:solidFill>
                          <a:schemeClr val="tx1"/>
                        </a:solidFill>
                      </a:endParaRPr>
                    </a:p>
                    <a:p>
                      <a:pPr algn="ctr"/>
                      <a:r>
                        <a:rPr kumimoji="1" lang="ja-JP" altLang="en-US" sz="1400" b="0" u="none" dirty="0">
                          <a:solidFill>
                            <a:schemeClr val="tx1"/>
                          </a:solidFill>
                        </a:rPr>
                        <a:t>収入が大幅に減少</a:t>
                      </a:r>
                      <a:r>
                        <a:rPr kumimoji="1" lang="en-US" altLang="ja-JP" sz="1400" b="0" u="none" dirty="0">
                          <a:solidFill>
                            <a:schemeClr val="tx1"/>
                          </a:solidFill>
                        </a:rPr>
                        <a:t>(※)</a:t>
                      </a:r>
                      <a:r>
                        <a:rPr kumimoji="1" lang="ja-JP" altLang="en-US" sz="1400" b="0" u="none" dirty="0">
                          <a:solidFill>
                            <a:schemeClr val="tx1"/>
                          </a:solidFill>
                        </a:rPr>
                        <a:t>した場合、</a:t>
                      </a:r>
                      <a:r>
                        <a:rPr kumimoji="1" lang="ja-JP" altLang="en-US" sz="1400" b="1" u="none" dirty="0">
                          <a:solidFill>
                            <a:srgbClr val="FF0000"/>
                          </a:solidFill>
                        </a:rPr>
                        <a:t>１年間納税を猶予</a:t>
                      </a:r>
                      <a:endParaRPr kumimoji="1" lang="en-US" altLang="ja-JP" sz="1400" b="1" u="none" dirty="0">
                        <a:solidFill>
                          <a:srgbClr val="FF0000"/>
                        </a:solidFill>
                      </a:endParaRPr>
                    </a:p>
                    <a:p>
                      <a:pPr algn="ctr"/>
                      <a:r>
                        <a:rPr kumimoji="1" lang="en-US" altLang="ja-JP" sz="1400" b="0" u="none" dirty="0">
                          <a:solidFill>
                            <a:schemeClr val="tx1"/>
                          </a:solidFill>
                        </a:rPr>
                        <a:t>※</a:t>
                      </a:r>
                      <a:r>
                        <a:rPr kumimoji="1" lang="ja-JP" altLang="en-US" sz="1400" b="1" u="sng" dirty="0">
                          <a:solidFill>
                            <a:srgbClr val="FF0000"/>
                          </a:solidFill>
                        </a:rPr>
                        <a:t>前年同期比おおむね</a:t>
                      </a:r>
                      <a:r>
                        <a:rPr kumimoji="1" lang="en-US" altLang="ja-JP" sz="1400" b="1" u="sng" dirty="0">
                          <a:solidFill>
                            <a:srgbClr val="FF0000"/>
                          </a:solidFill>
                        </a:rPr>
                        <a:t>20</a:t>
                      </a:r>
                      <a:r>
                        <a:rPr kumimoji="1" lang="ja-JP" altLang="en-US" sz="1400" b="1" u="sng" dirty="0">
                          <a:solidFill>
                            <a:srgbClr val="FF0000"/>
                          </a:solidFill>
                        </a:rPr>
                        <a:t>％以上の減</a:t>
                      </a:r>
                      <a:endParaRPr kumimoji="1" lang="en-US" altLang="ja-JP" sz="1400" b="1" u="sng"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3236497"/>
                  </a:ext>
                </a:extLst>
              </a:tr>
              <a:tr h="978045">
                <a:tc>
                  <a:txBody>
                    <a:bodyPr/>
                    <a:lstStyle/>
                    <a:p>
                      <a:pPr algn="ctr"/>
                      <a:r>
                        <a:rPr kumimoji="1" lang="ja-JP" altLang="en-US" sz="1400" b="0" dirty="0">
                          <a:solidFill>
                            <a:schemeClr val="tx1"/>
                          </a:solidFill>
                        </a:rPr>
                        <a:t>適　用</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dirty="0">
                          <a:solidFill>
                            <a:schemeClr val="tx1"/>
                          </a:solidFill>
                        </a:rPr>
                        <a:t>一時の納税ができないと認められる場合に適用</a:t>
                      </a:r>
                      <a:endParaRPr kumimoji="1" lang="en-US" altLang="ja-JP" sz="1400" b="0" dirty="0">
                        <a:solidFill>
                          <a:schemeClr val="tx1"/>
                        </a:solidFill>
                      </a:endParaRPr>
                    </a:p>
                    <a:p>
                      <a:pPr algn="l"/>
                      <a:r>
                        <a:rPr kumimoji="1" lang="ja-JP" altLang="en-US" sz="1400" b="0" dirty="0">
                          <a:solidFill>
                            <a:schemeClr val="tx1"/>
                          </a:solidFill>
                        </a:rPr>
                        <a:t>・向こう１か月の事業資金を考慮</a:t>
                      </a:r>
                      <a:endParaRPr kumimoji="1" lang="en-US" altLang="ja-JP" sz="1400" b="0" dirty="0">
                        <a:solidFill>
                          <a:schemeClr val="tx1"/>
                        </a:solidFill>
                      </a:endParaRPr>
                    </a:p>
                    <a:p>
                      <a:pPr algn="l"/>
                      <a:r>
                        <a:rPr kumimoji="1" lang="ja-JP" altLang="en-US" sz="1400" b="0" dirty="0">
                          <a:solidFill>
                            <a:schemeClr val="tx1"/>
                          </a:solidFill>
                        </a:rPr>
                        <a:t>・収支や財産状況を示す書類の提出が必要</a:t>
                      </a:r>
                      <a:endParaRPr kumimoji="1" lang="en-US" altLang="ja-JP" sz="1400" b="0" dirty="0">
                        <a:solidFill>
                          <a:schemeClr val="tx1"/>
                        </a:solidFill>
                      </a:endParaRPr>
                    </a:p>
                    <a:p>
                      <a:pPr algn="l"/>
                      <a:r>
                        <a:rPr kumimoji="1" lang="ja-JP" altLang="en-US" sz="1400" b="0" dirty="0">
                          <a:solidFill>
                            <a:schemeClr val="tx1"/>
                          </a:solidFill>
                        </a:rPr>
                        <a:t>　提出困難な場合は口頭説明も可（柔軟な運用）</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1" u="sng" dirty="0">
                          <a:solidFill>
                            <a:srgbClr val="FF0000"/>
                          </a:solidFill>
                        </a:rPr>
                        <a:t>一時の納税が困難と認められる場合に適用</a:t>
                      </a:r>
                      <a:endParaRPr kumimoji="1" lang="en-US" altLang="ja-JP" sz="1400" b="1" u="sng" dirty="0">
                        <a:solidFill>
                          <a:srgbClr val="FF0000"/>
                        </a:solidFill>
                      </a:endParaRPr>
                    </a:p>
                    <a:p>
                      <a:pPr algn="l"/>
                      <a:r>
                        <a:rPr kumimoji="1" lang="ja-JP" altLang="en-US" sz="1400" b="0" u="none" dirty="0">
                          <a:solidFill>
                            <a:schemeClr val="tx1"/>
                          </a:solidFill>
                        </a:rPr>
                        <a:t>・少なくとも向こう</a:t>
                      </a:r>
                      <a:r>
                        <a:rPr kumimoji="1" lang="ja-JP" altLang="en-US" sz="1400" b="1" u="sng" dirty="0">
                          <a:solidFill>
                            <a:srgbClr val="FF0000"/>
                          </a:solidFill>
                        </a:rPr>
                        <a:t>半年間の事業資金を考慮</a:t>
                      </a:r>
                      <a:r>
                        <a:rPr kumimoji="1" lang="ja-JP" altLang="en-US" sz="1400" b="0" u="none" dirty="0">
                          <a:solidFill>
                            <a:schemeClr val="tx1"/>
                          </a:solidFill>
                        </a:rPr>
                        <a:t>するなど納税者</a:t>
                      </a:r>
                      <a:endParaRPr kumimoji="1" lang="en-US" altLang="ja-JP" sz="1400" b="0" u="none" dirty="0">
                        <a:solidFill>
                          <a:schemeClr val="tx1"/>
                        </a:solidFill>
                      </a:endParaRPr>
                    </a:p>
                    <a:p>
                      <a:pPr algn="l"/>
                      <a:r>
                        <a:rPr kumimoji="1" lang="ja-JP" altLang="en-US" sz="1400" b="0" u="none" dirty="0">
                          <a:solidFill>
                            <a:schemeClr val="tx1"/>
                          </a:solidFill>
                        </a:rPr>
                        <a:t>　の置かれた状況に配慮し適切に対応</a:t>
                      </a:r>
                      <a:endParaRPr kumimoji="1" lang="en-US" altLang="ja-JP" sz="1400" b="0" u="none" dirty="0">
                        <a:solidFill>
                          <a:schemeClr val="tx1"/>
                        </a:solidFill>
                      </a:endParaRPr>
                    </a:p>
                    <a:p>
                      <a:pPr algn="l"/>
                      <a:r>
                        <a:rPr kumimoji="1" lang="ja-JP" altLang="en-US" sz="1400" b="0" u="none" dirty="0">
                          <a:solidFill>
                            <a:schemeClr val="tx1"/>
                          </a:solidFill>
                        </a:rPr>
                        <a:t>・左記の柔軟な運用を継続</a:t>
                      </a:r>
                      <a:endParaRPr kumimoji="1" lang="en-US" altLang="ja-JP"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1659214"/>
                  </a:ext>
                </a:extLst>
              </a:tr>
              <a:tr h="315498">
                <a:tc>
                  <a:txBody>
                    <a:bodyPr/>
                    <a:lstStyle/>
                    <a:p>
                      <a:pPr algn="ctr"/>
                      <a:r>
                        <a:rPr kumimoji="1" lang="ja-JP" altLang="en-US" sz="1400" b="0" dirty="0">
                          <a:solidFill>
                            <a:schemeClr val="tx1"/>
                          </a:solidFill>
                        </a:rPr>
                        <a:t>担　保</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原則必要</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u="sng" dirty="0">
                          <a:solidFill>
                            <a:srgbClr val="FF0000"/>
                          </a:solidFill>
                        </a:rPr>
                        <a:t>不　要</a:t>
                      </a:r>
                      <a:endParaRPr kumimoji="1" lang="en-US" altLang="ja-JP" sz="1400" b="1" u="sng"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9954610"/>
                  </a:ext>
                </a:extLst>
              </a:tr>
              <a:tr h="630997">
                <a:tc>
                  <a:txBody>
                    <a:bodyPr/>
                    <a:lstStyle/>
                    <a:p>
                      <a:pPr algn="ctr"/>
                      <a:r>
                        <a:rPr kumimoji="1" lang="ja-JP" altLang="en-US" sz="1400" b="0" dirty="0">
                          <a:solidFill>
                            <a:schemeClr val="tx1"/>
                          </a:solidFill>
                        </a:rPr>
                        <a:t>延滞税</a:t>
                      </a:r>
                      <a:endParaRPr kumimoji="1" lang="en-US" altLang="ja-JP"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rPr>
                        <a:t>軽減（年</a:t>
                      </a:r>
                      <a:r>
                        <a:rPr kumimoji="1" lang="en-US" altLang="ja-JP" sz="1400" b="0" dirty="0">
                          <a:solidFill>
                            <a:schemeClr val="tx1"/>
                          </a:solidFill>
                        </a:rPr>
                        <a:t>1.6</a:t>
                      </a:r>
                      <a:r>
                        <a:rPr kumimoji="1" lang="ja-JP" altLang="en-US" sz="1400" b="0" dirty="0">
                          <a:solidFill>
                            <a:schemeClr val="tx1"/>
                          </a:solidFill>
                        </a:rPr>
                        <a:t>％）</a:t>
                      </a:r>
                      <a:endParaRPr kumimoji="1" lang="en-US" altLang="ja-JP" sz="1400" b="0" dirty="0">
                        <a:solidFill>
                          <a:schemeClr val="tx1"/>
                        </a:solidFill>
                      </a:endParaRPr>
                    </a:p>
                    <a:p>
                      <a:pPr algn="ctr"/>
                      <a:r>
                        <a:rPr kumimoji="1" lang="en-US" altLang="ja-JP" sz="1000" b="0" dirty="0">
                          <a:solidFill>
                            <a:schemeClr val="tx1"/>
                          </a:solidFill>
                        </a:rPr>
                        <a:t>※</a:t>
                      </a:r>
                      <a:r>
                        <a:rPr kumimoji="1" lang="ja-JP" altLang="en-US" sz="1000" b="0" dirty="0">
                          <a:solidFill>
                            <a:schemeClr val="tx1"/>
                          </a:solidFill>
                        </a:rPr>
                        <a:t>新型コロナウイルス感染症の影響により</a:t>
                      </a:r>
                      <a:endParaRPr kumimoji="1" lang="en-US" altLang="ja-JP" sz="1000" b="0" dirty="0">
                        <a:solidFill>
                          <a:schemeClr val="tx1"/>
                        </a:solidFill>
                      </a:endParaRPr>
                    </a:p>
                    <a:p>
                      <a:pPr algn="ctr"/>
                      <a:r>
                        <a:rPr kumimoji="1" lang="ja-JP" altLang="en-US" sz="1000" b="0" dirty="0">
                          <a:solidFill>
                            <a:schemeClr val="tx1"/>
                          </a:solidFill>
                        </a:rPr>
                        <a:t>財産に損失が生じた場合は現状でも延滞税は免除</a:t>
                      </a:r>
                      <a:endParaRPr kumimoji="1" lang="en-US" altLang="ja-JP"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u="sng" dirty="0">
                          <a:solidFill>
                            <a:srgbClr val="FF0000"/>
                          </a:solidFill>
                        </a:rPr>
                        <a:t>免　除</a:t>
                      </a:r>
                      <a:endParaRPr kumimoji="1" lang="en-US" altLang="ja-JP" sz="1400" b="1" u="sng"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3948334"/>
                  </a:ext>
                </a:extLst>
              </a:tr>
            </a:tbl>
          </a:graphicData>
        </a:graphic>
      </p:graphicFrame>
      <p:sp>
        <p:nvSpPr>
          <p:cNvPr id="31" name="テキスト ボックス 30">
            <a:extLst>
              <a:ext uri="{FF2B5EF4-FFF2-40B4-BE49-F238E27FC236}">
                <a16:creationId xmlns:a16="http://schemas.microsoft.com/office/drawing/2014/main" id="{7AD1B47C-78B3-4860-9BEE-1A12DE56F265}"/>
              </a:ext>
            </a:extLst>
          </p:cNvPr>
          <p:cNvSpPr txBox="1"/>
          <p:nvPr/>
        </p:nvSpPr>
        <p:spPr>
          <a:xfrm>
            <a:off x="275139" y="5348655"/>
            <a:ext cx="9312230" cy="954107"/>
          </a:xfrm>
          <a:prstGeom prst="rect">
            <a:avLst/>
          </a:prstGeom>
          <a:noFill/>
          <a:ln>
            <a:solidFill>
              <a:srgbClr val="1660A1"/>
            </a:solidFill>
            <a:prstDash val="dash"/>
          </a:ln>
        </p:spPr>
        <p:txBody>
          <a:bodyPr wrap="square" rtlCol="0">
            <a:spAutoFit/>
          </a:bodyPr>
          <a:lstStyle/>
          <a:p>
            <a:r>
              <a:rPr kumimoji="1" lang="en-US" altLang="ja-JP" sz="1400" dirty="0"/>
              <a:t>【</a:t>
            </a:r>
            <a:r>
              <a:rPr kumimoji="1" lang="ja-JP" altLang="en-US" sz="1400" dirty="0"/>
              <a:t>実務上のポイント</a:t>
            </a:r>
            <a:r>
              <a:rPr kumimoji="1" lang="en-US" altLang="ja-JP" sz="1400" dirty="0"/>
              <a:t>】</a:t>
            </a:r>
          </a:p>
          <a:p>
            <a:r>
              <a:rPr kumimoji="1" lang="ja-JP" altLang="en-US" sz="1400" dirty="0"/>
              <a:t>〇 フリーランス、確定申告により納税をする給与所得者、白色申告者、対象期間の損益が黒字の場合も対象</a:t>
            </a:r>
            <a:endParaRPr kumimoji="1" lang="en-US" altLang="ja-JP" sz="1400" dirty="0"/>
          </a:p>
          <a:p>
            <a:r>
              <a:rPr kumimoji="1" lang="ja-JP" altLang="en-US" sz="1400" dirty="0"/>
              <a:t>〇 「関係法令の施行から２か月後」または「納期限</a:t>
            </a:r>
            <a:r>
              <a:rPr kumimoji="1" lang="en-US" altLang="ja-JP" sz="1100" dirty="0"/>
              <a:t>(</a:t>
            </a:r>
            <a:r>
              <a:rPr kumimoji="1" lang="ja-JP" altLang="en-US" sz="1100" dirty="0"/>
              <a:t>申告納付期限が延長された場合は延長後の期限</a:t>
            </a:r>
            <a:r>
              <a:rPr kumimoji="1" lang="en-US" altLang="ja-JP" sz="1100" dirty="0"/>
              <a:t>)</a:t>
            </a:r>
            <a:r>
              <a:rPr kumimoji="1" lang="ja-JP" altLang="en-US" sz="1400" dirty="0"/>
              <a:t>」のいずれか遅い日までに</a:t>
            </a:r>
            <a:endParaRPr kumimoji="1" lang="en-US" altLang="ja-JP" sz="1400" dirty="0"/>
          </a:p>
          <a:p>
            <a:r>
              <a:rPr kumimoji="1" lang="ja-JP" altLang="en-US" sz="1400" dirty="0"/>
              <a:t>　　</a:t>
            </a:r>
            <a:r>
              <a:rPr kumimoji="1" lang="ja-JP" altLang="en-US" sz="1400" b="1" dirty="0">
                <a:solidFill>
                  <a:srgbClr val="FF0000"/>
                </a:solidFill>
              </a:rPr>
              <a:t>申請が必要</a:t>
            </a:r>
            <a:endParaRPr kumimoji="1" lang="en-US" altLang="ja-JP" sz="1400" dirty="0"/>
          </a:p>
        </p:txBody>
      </p:sp>
    </p:spTree>
    <p:extLst>
      <p:ext uri="{BB962C8B-B14F-4D97-AF65-F5344CB8AC3E}">
        <p14:creationId xmlns:p14="http://schemas.microsoft.com/office/powerpoint/2010/main" val="1393705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E75EE1-8FA7-453F-BBEF-AFE3F31CBDEE}"/>
              </a:ext>
            </a:extLst>
          </p:cNvPr>
          <p:cNvSpPr>
            <a:spLocks noGrp="1"/>
          </p:cNvSpPr>
          <p:nvPr>
            <p:ph type="sldNum" sz="quarter" idx="12"/>
          </p:nvPr>
        </p:nvSpPr>
        <p:spPr/>
        <p:txBody>
          <a:bodyPr/>
          <a:lstStyle/>
          <a:p>
            <a:fld id="{1362F500-D807-4F86-B166-BF8A5EBA9C38}" type="slidenum">
              <a:rPr kumimoji="1" lang="ja-JP" altLang="en-US" smtClean="0"/>
              <a:t>9</a:t>
            </a:fld>
            <a:endParaRPr kumimoji="1" lang="ja-JP" altLang="en-US" dirty="0"/>
          </a:p>
        </p:txBody>
      </p:sp>
      <p:sp>
        <p:nvSpPr>
          <p:cNvPr id="14" name="テキスト ボックス 13">
            <a:extLst>
              <a:ext uri="{FF2B5EF4-FFF2-40B4-BE49-F238E27FC236}">
                <a16:creationId xmlns:a16="http://schemas.microsoft.com/office/drawing/2014/main" id="{35CCDDF3-0789-42B4-AF03-B11AA9B661EA}"/>
              </a:ext>
            </a:extLst>
          </p:cNvPr>
          <p:cNvSpPr txBox="1"/>
          <p:nvPr/>
        </p:nvSpPr>
        <p:spPr>
          <a:xfrm>
            <a:off x="135802" y="62299"/>
            <a:ext cx="2815628" cy="369332"/>
          </a:xfrm>
          <a:prstGeom prst="rect">
            <a:avLst/>
          </a:prstGeom>
          <a:noFill/>
        </p:spPr>
        <p:txBody>
          <a:bodyPr wrap="square" rtlCol="0">
            <a:spAutoFit/>
          </a:bodyPr>
          <a:lstStyle/>
          <a:p>
            <a:r>
              <a:rPr lang="ja-JP" altLang="en-US" b="1" spc="300" dirty="0">
                <a:solidFill>
                  <a:schemeClr val="bg1"/>
                </a:solidFill>
                <a:latin typeface="ＭＳ Ｐゴシック" pitchFamily="50" charset="-128"/>
              </a:rPr>
              <a:t>その他の特例措置①</a:t>
            </a:r>
            <a:endParaRPr kumimoji="1" lang="ja-JP" altLang="en-US" sz="1100" b="1" spc="300" dirty="0">
              <a:solidFill>
                <a:schemeClr val="bg1"/>
              </a:solidFill>
              <a:latin typeface="ＭＳ Ｐゴシック" pitchFamily="50" charset="-128"/>
            </a:endParaRPr>
          </a:p>
        </p:txBody>
      </p:sp>
      <p:graphicFrame>
        <p:nvGraphicFramePr>
          <p:cNvPr id="9" name="表 8">
            <a:extLst>
              <a:ext uri="{FF2B5EF4-FFF2-40B4-BE49-F238E27FC236}">
                <a16:creationId xmlns:a16="http://schemas.microsoft.com/office/drawing/2014/main" id="{CB896C42-82FA-4EEA-B3F5-58AB625DA65F}"/>
              </a:ext>
            </a:extLst>
          </p:cNvPr>
          <p:cNvGraphicFramePr>
            <a:graphicFrameLocks noGrp="1"/>
          </p:cNvGraphicFramePr>
          <p:nvPr>
            <p:extLst>
              <p:ext uri="{D42A27DB-BD31-4B8C-83A1-F6EECF244321}">
                <p14:modId xmlns:p14="http://schemas.microsoft.com/office/powerpoint/2010/main" val="1626242969"/>
              </p:ext>
            </p:extLst>
          </p:nvPr>
        </p:nvGraphicFramePr>
        <p:xfrm>
          <a:off x="296884" y="754046"/>
          <a:ext cx="9312231" cy="5349907"/>
        </p:xfrm>
        <a:graphic>
          <a:graphicData uri="http://schemas.openxmlformats.org/drawingml/2006/table">
            <a:tbl>
              <a:tblPr firstRow="1" bandRow="1">
                <a:tableStyleId>{7DF18680-E054-41AD-8BC1-D1AEF772440D}</a:tableStyleId>
              </a:tblPr>
              <a:tblGrid>
                <a:gridCol w="2623869">
                  <a:extLst>
                    <a:ext uri="{9D8B030D-6E8A-4147-A177-3AD203B41FA5}">
                      <a16:colId xmlns:a16="http://schemas.microsoft.com/office/drawing/2014/main" val="2901719800"/>
                    </a:ext>
                  </a:extLst>
                </a:gridCol>
                <a:gridCol w="6688362">
                  <a:extLst>
                    <a:ext uri="{9D8B030D-6E8A-4147-A177-3AD203B41FA5}">
                      <a16:colId xmlns:a16="http://schemas.microsoft.com/office/drawing/2014/main" val="1637981242"/>
                    </a:ext>
                  </a:extLst>
                </a:gridCol>
              </a:tblGrid>
              <a:tr h="1856090">
                <a:tc rowSpan="2">
                  <a:txBody>
                    <a:bodyPr/>
                    <a:lstStyle/>
                    <a:p>
                      <a:pPr algn="l"/>
                      <a:r>
                        <a:rPr kumimoji="1" lang="ja-JP" altLang="en-US" sz="1200" b="0" dirty="0">
                          <a:solidFill>
                            <a:schemeClr val="tx1"/>
                          </a:solidFill>
                        </a:rPr>
                        <a:t>住宅ローン控除の適用要件の弾力化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l"/>
                      <a:r>
                        <a:rPr kumimoji="1" lang="en-US" altLang="ja-JP" sz="1200" b="1" dirty="0">
                          <a:solidFill>
                            <a:schemeClr val="tx1"/>
                          </a:solidFill>
                        </a:rPr>
                        <a:t>【</a:t>
                      </a:r>
                      <a:r>
                        <a:rPr kumimoji="1" lang="ja-JP" altLang="en-US" sz="1200" b="1" dirty="0">
                          <a:solidFill>
                            <a:schemeClr val="tx1"/>
                          </a:solidFill>
                        </a:rPr>
                        <a:t>控除期間</a:t>
                      </a:r>
                      <a:r>
                        <a:rPr kumimoji="1" lang="en-US" altLang="ja-JP" sz="1200" b="1" dirty="0">
                          <a:solidFill>
                            <a:schemeClr val="tx1"/>
                          </a:solidFill>
                        </a:rPr>
                        <a:t>13</a:t>
                      </a:r>
                      <a:r>
                        <a:rPr kumimoji="1" lang="ja-JP" altLang="en-US" sz="1200" b="1" dirty="0">
                          <a:solidFill>
                            <a:schemeClr val="tx1"/>
                          </a:solidFill>
                        </a:rPr>
                        <a:t>年間の住宅ローン控除の特例（令和３年分以後の所得税について適用）</a:t>
                      </a:r>
                      <a:r>
                        <a:rPr kumimoji="1" lang="en-US" altLang="ja-JP" sz="1200" b="1" dirty="0">
                          <a:solidFill>
                            <a:schemeClr val="tx1"/>
                          </a:solidFill>
                        </a:rPr>
                        <a:t>】</a:t>
                      </a:r>
                    </a:p>
                    <a:p>
                      <a:pPr algn="l"/>
                      <a:r>
                        <a:rPr kumimoji="1" lang="ja-JP" altLang="en-US" sz="1200" b="0" dirty="0">
                          <a:solidFill>
                            <a:schemeClr val="tx1"/>
                          </a:solidFill>
                        </a:rPr>
                        <a:t>住宅ローンを借りて新築した住宅、取得した建売住宅または中古住宅、増改築等を行った住宅に令和２年</a:t>
                      </a:r>
                      <a:r>
                        <a:rPr kumimoji="1" lang="en-US" altLang="ja-JP" sz="1200" b="0" dirty="0">
                          <a:solidFill>
                            <a:schemeClr val="tx1"/>
                          </a:solidFill>
                        </a:rPr>
                        <a:t>12</a:t>
                      </a:r>
                      <a:r>
                        <a:rPr kumimoji="1" lang="ja-JP" altLang="en-US" sz="1200" b="0" dirty="0">
                          <a:solidFill>
                            <a:schemeClr val="tx1"/>
                          </a:solidFill>
                        </a:rPr>
                        <a:t>月末までに入居できなかった場合でも、次の要件を満たす場合には、</a:t>
                      </a:r>
                      <a:r>
                        <a:rPr kumimoji="1" lang="ja-JP" altLang="en-US" sz="1200" b="1" dirty="0">
                          <a:solidFill>
                            <a:srgbClr val="FF0000"/>
                          </a:solidFill>
                        </a:rPr>
                        <a:t>住宅ローン控除の特例（控除期間</a:t>
                      </a:r>
                      <a:r>
                        <a:rPr kumimoji="1" lang="en-US" altLang="ja-JP" sz="1200" b="1" dirty="0">
                          <a:solidFill>
                            <a:srgbClr val="FF0000"/>
                          </a:solidFill>
                        </a:rPr>
                        <a:t>13</a:t>
                      </a:r>
                      <a:r>
                        <a:rPr kumimoji="1" lang="ja-JP" altLang="en-US" sz="1200" b="1" dirty="0">
                          <a:solidFill>
                            <a:srgbClr val="FF0000"/>
                          </a:solidFill>
                        </a:rPr>
                        <a:t>年）の対象</a:t>
                      </a:r>
                      <a:endParaRPr kumimoji="1" lang="en-US" altLang="ja-JP" sz="1200" b="1" dirty="0">
                        <a:solidFill>
                          <a:srgbClr val="FF0000"/>
                        </a:solidFill>
                      </a:endParaRPr>
                    </a:p>
                    <a:p>
                      <a:pPr algn="l"/>
                      <a:endParaRPr kumimoji="1" lang="en-US" altLang="ja-JP" sz="1200" b="0" dirty="0">
                        <a:solidFill>
                          <a:schemeClr val="tx1"/>
                        </a:solidFill>
                      </a:endParaRPr>
                    </a:p>
                    <a:p>
                      <a:pPr algn="l"/>
                      <a:r>
                        <a:rPr kumimoji="1" lang="ja-JP" altLang="en-US" sz="1200" b="0" dirty="0">
                          <a:solidFill>
                            <a:schemeClr val="tx1"/>
                          </a:solidFill>
                        </a:rPr>
                        <a:t>①　新型コロナウイルス感染症の影響によって、その住宅への入居が遅れたこと</a:t>
                      </a:r>
                      <a:endParaRPr kumimoji="1" lang="en-US" altLang="ja-JP" sz="1200" b="0" dirty="0">
                        <a:solidFill>
                          <a:schemeClr val="tx1"/>
                        </a:solidFill>
                      </a:endParaRPr>
                    </a:p>
                    <a:p>
                      <a:pPr algn="l"/>
                      <a:r>
                        <a:rPr kumimoji="1" lang="ja-JP" altLang="en-US" sz="1200" b="0" dirty="0">
                          <a:solidFill>
                            <a:schemeClr val="tx1"/>
                          </a:solidFill>
                        </a:rPr>
                        <a:t>②　一定の期日（</a:t>
                      </a:r>
                      <a:r>
                        <a:rPr kumimoji="1" lang="en-US" altLang="ja-JP" sz="1200" b="0" dirty="0">
                          <a:solidFill>
                            <a:schemeClr val="tx1"/>
                          </a:solidFill>
                        </a:rPr>
                        <a:t>※</a:t>
                      </a:r>
                      <a:r>
                        <a:rPr kumimoji="1" lang="ja-JP" altLang="en-US" sz="1200" b="0" dirty="0">
                          <a:solidFill>
                            <a:schemeClr val="tx1"/>
                          </a:solidFill>
                        </a:rPr>
                        <a:t>）までに新築、建売住宅・中古住宅の取得、増改築等に係る</a:t>
                      </a:r>
                      <a:r>
                        <a:rPr kumimoji="1" lang="ja-JP" altLang="en-US" sz="1200" b="1" i="0" u="none" dirty="0">
                          <a:solidFill>
                            <a:srgbClr val="FF0000"/>
                          </a:solidFill>
                        </a:rPr>
                        <a:t>契約</a:t>
                      </a:r>
                      <a:r>
                        <a:rPr kumimoji="1" lang="ja-JP" altLang="en-US" sz="1200" b="0" dirty="0">
                          <a:solidFill>
                            <a:schemeClr val="tx1"/>
                          </a:solidFill>
                        </a:rPr>
                        <a:t>を行っていること</a:t>
                      </a:r>
                      <a:endParaRPr kumimoji="1" lang="en-US" altLang="ja-JP" sz="1200" b="0" dirty="0">
                        <a:solidFill>
                          <a:schemeClr val="tx1"/>
                        </a:solidFill>
                      </a:endParaRPr>
                    </a:p>
                    <a:p>
                      <a:pPr algn="l"/>
                      <a:r>
                        <a:rPr kumimoji="1" lang="ja-JP" altLang="en-US" sz="1200" b="0" dirty="0">
                          <a:solidFill>
                            <a:schemeClr val="tx1"/>
                          </a:solidFill>
                        </a:rPr>
                        <a:t>③　令和３年</a:t>
                      </a:r>
                      <a:r>
                        <a:rPr kumimoji="1" lang="en-US" altLang="ja-JP" sz="1200" b="0" dirty="0">
                          <a:solidFill>
                            <a:schemeClr val="tx1"/>
                          </a:solidFill>
                        </a:rPr>
                        <a:t>12</a:t>
                      </a:r>
                      <a:r>
                        <a:rPr kumimoji="1" lang="ja-JP" altLang="en-US" sz="1200" b="0" dirty="0">
                          <a:solidFill>
                            <a:schemeClr val="tx1"/>
                          </a:solidFill>
                        </a:rPr>
                        <a:t>月末までの間に②の住宅に入居</a:t>
                      </a:r>
                      <a:endParaRPr kumimoji="1" lang="en-US" altLang="ja-JP" sz="1200" b="0" dirty="0">
                        <a:solidFill>
                          <a:schemeClr val="tx1"/>
                        </a:solidFill>
                      </a:endParaRPr>
                    </a:p>
                    <a:p>
                      <a:pPr algn="l"/>
                      <a:r>
                        <a:rPr kumimoji="1" lang="en-US" altLang="ja-JP" sz="1200" b="0" dirty="0">
                          <a:solidFill>
                            <a:schemeClr val="tx1"/>
                          </a:solidFill>
                        </a:rPr>
                        <a:t>※</a:t>
                      </a:r>
                      <a:r>
                        <a:rPr kumimoji="1" lang="ja-JP" altLang="en-US" sz="1200" b="1" dirty="0">
                          <a:solidFill>
                            <a:srgbClr val="FF0000"/>
                          </a:solidFill>
                        </a:rPr>
                        <a:t>新築の場合：令和２年９月末まで、それ以外：令和２年</a:t>
                      </a:r>
                      <a:r>
                        <a:rPr kumimoji="1" lang="en-US" altLang="ja-JP" sz="1200" b="1" dirty="0">
                          <a:solidFill>
                            <a:srgbClr val="FF0000"/>
                          </a:solidFill>
                        </a:rPr>
                        <a:t>11</a:t>
                      </a:r>
                      <a:r>
                        <a:rPr kumimoji="1" lang="ja-JP" altLang="en-US" sz="1200" b="1" dirty="0">
                          <a:solidFill>
                            <a:srgbClr val="FF0000"/>
                          </a:solidFill>
                        </a:rPr>
                        <a:t>月末まで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5285353"/>
                  </a:ext>
                </a:extLst>
              </a:tr>
              <a:tr h="185609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l"/>
                      <a:r>
                        <a:rPr kumimoji="1" lang="en-US" altLang="ja-JP" sz="1200" b="1" dirty="0">
                          <a:solidFill>
                            <a:schemeClr val="tx1"/>
                          </a:solidFill>
                        </a:rPr>
                        <a:t>【</a:t>
                      </a:r>
                      <a:r>
                        <a:rPr kumimoji="1" lang="ja-JP" altLang="en-US" sz="1200" b="1" dirty="0">
                          <a:solidFill>
                            <a:schemeClr val="tx1"/>
                          </a:solidFill>
                        </a:rPr>
                        <a:t>中古住宅取得から６か月以内の入居を求める要件（令和２年分以後の所得税について適用）</a:t>
                      </a:r>
                      <a:r>
                        <a:rPr kumimoji="1" lang="en-US" altLang="ja-JP" sz="1200" b="1" dirty="0">
                          <a:solidFill>
                            <a:schemeClr val="tx1"/>
                          </a:solidFill>
                        </a:rPr>
                        <a:t>】</a:t>
                      </a:r>
                    </a:p>
                    <a:p>
                      <a:pPr algn="l"/>
                      <a:r>
                        <a:rPr kumimoji="1" lang="ja-JP" altLang="en-US" sz="1200" b="0" dirty="0">
                          <a:solidFill>
                            <a:schemeClr val="tx1"/>
                          </a:solidFill>
                        </a:rPr>
                        <a:t>住宅ローンを借りて取得した中古住宅について、その取得の日から入居までに６か月超の期間が経過していた場合でも、次の要件を満たす場合には、</a:t>
                      </a:r>
                      <a:r>
                        <a:rPr kumimoji="1" lang="ja-JP" altLang="en-US" sz="1200" b="1" dirty="0">
                          <a:solidFill>
                            <a:srgbClr val="FF0000"/>
                          </a:solidFill>
                        </a:rPr>
                        <a:t>住宅ローン控除の対象</a:t>
                      </a:r>
                      <a:endParaRPr kumimoji="1" lang="en-US" altLang="ja-JP" sz="1200" b="1" dirty="0">
                        <a:solidFill>
                          <a:srgbClr val="FF0000"/>
                        </a:solidFill>
                      </a:endParaRPr>
                    </a:p>
                    <a:p>
                      <a:pPr algn="l"/>
                      <a:endParaRPr kumimoji="1" lang="en-US" altLang="ja-JP" sz="1200" b="0" dirty="0">
                        <a:solidFill>
                          <a:schemeClr val="tx1"/>
                        </a:solidFill>
                      </a:endParaRPr>
                    </a:p>
                    <a:p>
                      <a:pPr algn="l"/>
                      <a:r>
                        <a:rPr kumimoji="1" lang="ja-JP" altLang="en-US" sz="1200" b="0" dirty="0">
                          <a:solidFill>
                            <a:schemeClr val="tx1"/>
                          </a:solidFill>
                        </a:rPr>
                        <a:t>①　取得後に増改築等を行った中古住宅への入居が、新型コロナウイルス感染症の影響により遅れた</a:t>
                      </a:r>
                      <a:endParaRPr kumimoji="1" lang="en-US" altLang="ja-JP" sz="1200" b="0" dirty="0">
                        <a:solidFill>
                          <a:schemeClr val="tx1"/>
                        </a:solidFill>
                      </a:endParaRPr>
                    </a:p>
                    <a:p>
                      <a:pPr algn="l"/>
                      <a:r>
                        <a:rPr kumimoji="1" lang="ja-JP" altLang="en-US" sz="1200" b="0" dirty="0">
                          <a:solidFill>
                            <a:schemeClr val="tx1"/>
                          </a:solidFill>
                        </a:rPr>
                        <a:t>　　こと</a:t>
                      </a:r>
                      <a:endParaRPr kumimoji="1" lang="en-US" altLang="ja-JP" sz="1200" b="0" dirty="0">
                        <a:solidFill>
                          <a:schemeClr val="tx1"/>
                        </a:solidFill>
                      </a:endParaRPr>
                    </a:p>
                    <a:p>
                      <a:pPr algn="l"/>
                      <a:r>
                        <a:rPr kumimoji="1" lang="ja-JP" altLang="en-US" sz="1200" b="0" dirty="0">
                          <a:solidFill>
                            <a:schemeClr val="tx1"/>
                          </a:solidFill>
                        </a:rPr>
                        <a:t>②　増改築等の</a:t>
                      </a:r>
                      <a:r>
                        <a:rPr kumimoji="1" lang="ja-JP" altLang="en-US" sz="1200" b="1" dirty="0">
                          <a:solidFill>
                            <a:srgbClr val="FF0000"/>
                          </a:solidFill>
                        </a:rPr>
                        <a:t>契約</a:t>
                      </a:r>
                      <a:r>
                        <a:rPr kumimoji="1" lang="ja-JP" altLang="en-US" sz="1200" b="0" dirty="0">
                          <a:solidFill>
                            <a:schemeClr val="tx1"/>
                          </a:solidFill>
                        </a:rPr>
                        <a:t>が、</a:t>
                      </a:r>
                      <a:r>
                        <a:rPr kumimoji="1" lang="ja-JP" altLang="en-US" sz="1200" b="0" u="sng" dirty="0">
                          <a:solidFill>
                            <a:schemeClr val="tx1"/>
                          </a:solidFill>
                        </a:rPr>
                        <a:t>その中古住宅取得の日から５か月後まで</a:t>
                      </a:r>
                      <a:r>
                        <a:rPr kumimoji="1" lang="ja-JP" altLang="en-US" sz="1200" b="0" dirty="0">
                          <a:solidFill>
                            <a:schemeClr val="tx1"/>
                          </a:solidFill>
                        </a:rPr>
                        <a:t>または</a:t>
                      </a:r>
                      <a:r>
                        <a:rPr kumimoji="1" lang="ja-JP" altLang="en-US" sz="1200" b="0" u="sng" dirty="0">
                          <a:solidFill>
                            <a:schemeClr val="tx1"/>
                          </a:solidFill>
                        </a:rPr>
                        <a:t>法律の施行日から２月を経</a:t>
                      </a:r>
                      <a:endParaRPr kumimoji="1" lang="en-US" altLang="ja-JP" sz="1200" b="0" u="sng" dirty="0">
                        <a:solidFill>
                          <a:schemeClr val="tx1"/>
                        </a:solidFill>
                      </a:endParaRPr>
                    </a:p>
                    <a:p>
                      <a:pPr algn="l"/>
                      <a:r>
                        <a:rPr kumimoji="1" lang="ja-JP" altLang="en-US" sz="1200" b="0" u="none" dirty="0">
                          <a:solidFill>
                            <a:schemeClr val="tx1"/>
                          </a:solidFill>
                        </a:rPr>
                        <a:t>　　</a:t>
                      </a:r>
                      <a:r>
                        <a:rPr kumimoji="1" lang="ja-JP" altLang="en-US" sz="1200" b="0" u="sng" dirty="0">
                          <a:solidFill>
                            <a:schemeClr val="tx1"/>
                          </a:solidFill>
                        </a:rPr>
                        <a:t>過する日まで</a:t>
                      </a:r>
                      <a:r>
                        <a:rPr kumimoji="1" lang="ja-JP" altLang="en-US" sz="1200" b="0" u="none" dirty="0">
                          <a:solidFill>
                            <a:schemeClr val="tx1"/>
                          </a:solidFill>
                        </a:rPr>
                        <a:t>に締結</a:t>
                      </a:r>
                      <a:endParaRPr kumimoji="1" lang="en-US" altLang="ja-JP" sz="1200" b="0" u="none" dirty="0">
                        <a:solidFill>
                          <a:schemeClr val="tx1"/>
                        </a:solidFill>
                      </a:endParaRPr>
                    </a:p>
                    <a:p>
                      <a:pPr algn="l"/>
                      <a:r>
                        <a:rPr kumimoji="1" lang="ja-JP" altLang="en-US" sz="1200" b="0" dirty="0">
                          <a:solidFill>
                            <a:schemeClr val="tx1"/>
                          </a:solidFill>
                        </a:rPr>
                        <a:t>③　増改築等の終了後６か月以内に、その住宅に入居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1120081"/>
                  </a:ext>
                </a:extLst>
              </a:tr>
              <a:tr h="1637727">
                <a:tc>
                  <a:txBody>
                    <a:bodyPr/>
                    <a:lstStyle/>
                    <a:p>
                      <a:pPr algn="l"/>
                      <a:r>
                        <a:rPr kumimoji="1" lang="ja-JP" altLang="en-US" sz="1200" b="0" dirty="0">
                          <a:solidFill>
                            <a:schemeClr val="tx1"/>
                          </a:solidFill>
                        </a:rPr>
                        <a:t>耐震改修した住宅に係る不動産取得税の特例措置の適用要件の弾力化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5FF"/>
                    </a:solidFill>
                  </a:tcPr>
                </a:tc>
                <a:tc>
                  <a:txBody>
                    <a:bodyPr/>
                    <a:lstStyle/>
                    <a:p>
                      <a:pPr algn="l"/>
                      <a:r>
                        <a:rPr kumimoji="1" lang="ja-JP" altLang="en-US" sz="1200" b="0" dirty="0">
                          <a:solidFill>
                            <a:schemeClr val="tx1"/>
                          </a:solidFill>
                        </a:rPr>
                        <a:t>特例対象住宅をその取得の日から６月以内に居住用の用に供することができない場合でも、</a:t>
                      </a:r>
                      <a:r>
                        <a:rPr kumimoji="1" lang="ja-JP" altLang="en-US" sz="1200" b="0" u="sng" dirty="0">
                          <a:solidFill>
                            <a:schemeClr val="tx1"/>
                          </a:solidFill>
                        </a:rPr>
                        <a:t>次の要件を満たすとき</a:t>
                      </a:r>
                      <a:r>
                        <a:rPr kumimoji="1" lang="ja-JP" altLang="en-US" sz="1200" b="0" dirty="0">
                          <a:solidFill>
                            <a:schemeClr val="tx1"/>
                          </a:solidFill>
                        </a:rPr>
                        <a:t>には、</a:t>
                      </a:r>
                      <a:r>
                        <a:rPr kumimoji="1" lang="ja-JP" altLang="en-US" sz="1200" b="1" dirty="0">
                          <a:solidFill>
                            <a:srgbClr val="FF0000"/>
                          </a:solidFill>
                        </a:rPr>
                        <a:t>特例措置の対象</a:t>
                      </a:r>
                      <a:r>
                        <a:rPr kumimoji="1" lang="ja-JP" altLang="en-US" sz="1200" b="0" dirty="0">
                          <a:solidFill>
                            <a:schemeClr val="tx1"/>
                          </a:solidFill>
                        </a:rPr>
                        <a:t>。令和３年度末入居分まで</a:t>
                      </a:r>
                      <a:endParaRPr kumimoji="1" lang="en-US" altLang="ja-JP" sz="1200" b="0" dirty="0">
                        <a:solidFill>
                          <a:schemeClr val="tx1"/>
                        </a:solidFill>
                      </a:endParaRPr>
                    </a:p>
                    <a:p>
                      <a:pPr algn="l"/>
                      <a:endParaRPr kumimoji="1" lang="en-US" altLang="ja-JP" sz="1200" b="0" dirty="0">
                        <a:solidFill>
                          <a:schemeClr val="tx1"/>
                        </a:solidFill>
                      </a:endParaRPr>
                    </a:p>
                    <a:p>
                      <a:pPr algn="l"/>
                      <a:r>
                        <a:rPr kumimoji="1" lang="ja-JP" altLang="en-US" sz="1200" b="0" dirty="0">
                          <a:solidFill>
                            <a:schemeClr val="tx1"/>
                          </a:solidFill>
                        </a:rPr>
                        <a:t>①　</a:t>
                      </a:r>
                      <a:r>
                        <a:rPr kumimoji="1" lang="ja-JP" altLang="en-US" sz="1200" b="0" u="sng" dirty="0">
                          <a:solidFill>
                            <a:schemeClr val="tx1"/>
                          </a:solidFill>
                        </a:rPr>
                        <a:t>新型コロナウイルス感染症の影響によって</a:t>
                      </a:r>
                      <a:r>
                        <a:rPr kumimoji="1" lang="ja-JP" altLang="en-US" sz="1200" b="0" dirty="0">
                          <a:solidFill>
                            <a:schemeClr val="tx1"/>
                          </a:solidFill>
                        </a:rPr>
                        <a:t>、その耐震改修した住宅を居住の用に供することと</a:t>
                      </a:r>
                      <a:endParaRPr kumimoji="1" lang="en-US" altLang="ja-JP" sz="1200" b="0" dirty="0">
                        <a:solidFill>
                          <a:schemeClr val="tx1"/>
                        </a:solidFill>
                      </a:endParaRPr>
                    </a:p>
                    <a:p>
                      <a:pPr algn="l"/>
                      <a:r>
                        <a:rPr kumimoji="1" lang="ja-JP" altLang="en-US" sz="1200" b="0" dirty="0">
                          <a:solidFill>
                            <a:schemeClr val="tx1"/>
                          </a:solidFill>
                        </a:rPr>
                        <a:t>　　なった日がその取得の日から６月を経過する日後となったこと</a:t>
                      </a:r>
                      <a:endParaRPr kumimoji="1" lang="en-US" altLang="ja-JP" sz="1200" b="0" dirty="0">
                        <a:solidFill>
                          <a:schemeClr val="tx1"/>
                        </a:solidFill>
                      </a:endParaRPr>
                    </a:p>
                    <a:p>
                      <a:pPr algn="l"/>
                      <a:r>
                        <a:rPr kumimoji="1" lang="ja-JP" altLang="en-US" sz="1200" b="0" dirty="0">
                          <a:solidFill>
                            <a:schemeClr val="tx1"/>
                          </a:solidFill>
                        </a:rPr>
                        <a:t>②　耐震改修工事の請負契約を、</a:t>
                      </a:r>
                      <a:r>
                        <a:rPr kumimoji="1" lang="ja-JP" altLang="en-US" sz="1200" b="0" u="sng" dirty="0">
                          <a:solidFill>
                            <a:schemeClr val="tx1"/>
                          </a:solidFill>
                        </a:rPr>
                        <a:t>その住宅の取得の日から５月を経過する日まで</a:t>
                      </a:r>
                      <a:r>
                        <a:rPr kumimoji="1" lang="ja-JP" altLang="en-US" sz="1200" b="0" dirty="0">
                          <a:solidFill>
                            <a:schemeClr val="tx1"/>
                          </a:solidFill>
                        </a:rPr>
                        <a:t>または</a:t>
                      </a:r>
                      <a:r>
                        <a:rPr kumimoji="1" lang="ja-JP" altLang="en-US" sz="1200" b="0" u="sng" dirty="0">
                          <a:solidFill>
                            <a:schemeClr val="tx1"/>
                          </a:solidFill>
                        </a:rPr>
                        <a:t>法律の施行</a:t>
                      </a:r>
                      <a:endParaRPr kumimoji="1" lang="en-US" altLang="ja-JP" sz="1200" b="0" dirty="0">
                        <a:solidFill>
                          <a:schemeClr val="tx1"/>
                        </a:solidFill>
                      </a:endParaRPr>
                    </a:p>
                    <a:p>
                      <a:pPr algn="l"/>
                      <a:r>
                        <a:rPr kumimoji="1" lang="ja-JP" altLang="en-US" sz="1200" b="0" dirty="0">
                          <a:solidFill>
                            <a:schemeClr val="tx1"/>
                          </a:solidFill>
                        </a:rPr>
                        <a:t>　　</a:t>
                      </a:r>
                      <a:r>
                        <a:rPr kumimoji="1" lang="ja-JP" altLang="en-US" sz="1200" b="0" u="sng" dirty="0">
                          <a:solidFill>
                            <a:schemeClr val="tx1"/>
                          </a:solidFill>
                        </a:rPr>
                        <a:t>日から２月を経過する日まで</a:t>
                      </a:r>
                      <a:r>
                        <a:rPr kumimoji="1" lang="ja-JP" altLang="en-US" sz="1200" b="0" dirty="0">
                          <a:solidFill>
                            <a:schemeClr val="tx1"/>
                          </a:solidFill>
                        </a:rPr>
                        <a:t>に締結</a:t>
                      </a:r>
                      <a:endParaRPr kumimoji="1" lang="en-US" altLang="ja-JP" sz="1200" b="0" dirty="0">
                        <a:solidFill>
                          <a:schemeClr val="tx1"/>
                        </a:solidFill>
                      </a:endParaRPr>
                    </a:p>
                    <a:p>
                      <a:pPr algn="l"/>
                      <a:r>
                        <a:rPr kumimoji="1" lang="ja-JP" altLang="en-US" sz="1200" b="0" dirty="0">
                          <a:solidFill>
                            <a:schemeClr val="tx1"/>
                          </a:solidFill>
                        </a:rPr>
                        <a:t>③　耐震改修工事の終了後６月以内に、その住宅に入居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981742"/>
                  </a:ext>
                </a:extLst>
              </a:tr>
            </a:tbl>
          </a:graphicData>
        </a:graphic>
      </p:graphicFrame>
    </p:spTree>
    <p:extLst>
      <p:ext uri="{BB962C8B-B14F-4D97-AF65-F5344CB8AC3E}">
        <p14:creationId xmlns:p14="http://schemas.microsoft.com/office/powerpoint/2010/main" val="3168527513"/>
      </p:ext>
    </p:extLst>
  </p:cSld>
  <p:clrMapOvr>
    <a:masterClrMapping/>
  </p:clrMapOvr>
</p:sld>
</file>

<file path=ppt/theme/theme1.xml><?xml version="1.0" encoding="utf-8"?>
<a:theme xmlns:a="http://schemas.openxmlformats.org/drawingml/2006/main" name="レトロスペクト">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26507</TotalTime>
  <Words>2940</Words>
  <Application>Microsoft Office PowerPoint</Application>
  <PresentationFormat>A4 210 x 297 mm</PresentationFormat>
  <Paragraphs>283</Paragraphs>
  <Slides>10</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HGP創英角ｺﾞｼｯｸUB</vt:lpstr>
      <vt:lpstr>HGS創英角ｺﾞｼｯｸUB</vt:lpstr>
      <vt:lpstr>ＭＳ Ｐゴシック</vt:lpstr>
      <vt:lpstr>Calibri</vt:lpstr>
      <vt:lpstr>Calibri Light</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池田祐介</dc:creator>
  <cp:lastModifiedBy>matsuurakazu@mediacat.ne.jp</cp:lastModifiedBy>
  <cp:revision>4804</cp:revision>
  <cp:lastPrinted>2020-04-08T05:46:28Z</cp:lastPrinted>
  <dcterms:created xsi:type="dcterms:W3CDTF">2012-12-21T05:14:58Z</dcterms:created>
  <dcterms:modified xsi:type="dcterms:W3CDTF">2020-04-08T14:31:56Z</dcterms:modified>
</cp:coreProperties>
</file>